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64"/>
  </p:notesMasterIdLst>
  <p:sldIdLst>
    <p:sldId id="308" r:id="rId2"/>
    <p:sldId id="659" r:id="rId3"/>
    <p:sldId id="661" r:id="rId4"/>
    <p:sldId id="257" r:id="rId5"/>
    <p:sldId id="781" r:id="rId6"/>
    <p:sldId id="708" r:id="rId7"/>
    <p:sldId id="709" r:id="rId8"/>
    <p:sldId id="710" r:id="rId9"/>
    <p:sldId id="743" r:id="rId10"/>
    <p:sldId id="713" r:id="rId11"/>
    <p:sldId id="783" r:id="rId12"/>
    <p:sldId id="784" r:id="rId13"/>
    <p:sldId id="785" r:id="rId14"/>
    <p:sldId id="786" r:id="rId15"/>
    <p:sldId id="795" r:id="rId16"/>
    <p:sldId id="796" r:id="rId17"/>
    <p:sldId id="797" r:id="rId18"/>
    <p:sldId id="798" r:id="rId19"/>
    <p:sldId id="799" r:id="rId20"/>
    <p:sldId id="800" r:id="rId21"/>
    <p:sldId id="801" r:id="rId22"/>
    <p:sldId id="802" r:id="rId23"/>
    <p:sldId id="803" r:id="rId24"/>
    <p:sldId id="804" r:id="rId25"/>
    <p:sldId id="805" r:id="rId26"/>
    <p:sldId id="806" r:id="rId27"/>
    <p:sldId id="807" r:id="rId28"/>
    <p:sldId id="850" r:id="rId29"/>
    <p:sldId id="1035" r:id="rId30"/>
    <p:sldId id="1036" r:id="rId31"/>
    <p:sldId id="1037" r:id="rId32"/>
    <p:sldId id="1038" r:id="rId33"/>
    <p:sldId id="782" r:id="rId34"/>
    <p:sldId id="1039" r:id="rId35"/>
    <p:sldId id="1040" r:id="rId36"/>
    <p:sldId id="1041" r:id="rId37"/>
    <p:sldId id="1042" r:id="rId38"/>
    <p:sldId id="1043" r:id="rId39"/>
    <p:sldId id="1044" r:id="rId40"/>
    <p:sldId id="1045" r:id="rId41"/>
    <p:sldId id="1046" r:id="rId42"/>
    <p:sldId id="1047" r:id="rId43"/>
    <p:sldId id="1048" r:id="rId44"/>
    <p:sldId id="1049" r:id="rId45"/>
    <p:sldId id="1050" r:id="rId46"/>
    <p:sldId id="1051" r:id="rId47"/>
    <p:sldId id="1052" r:id="rId48"/>
    <p:sldId id="1053" r:id="rId49"/>
    <p:sldId id="1054" r:id="rId50"/>
    <p:sldId id="1055" r:id="rId51"/>
    <p:sldId id="1056" r:id="rId52"/>
    <p:sldId id="1057" r:id="rId53"/>
    <p:sldId id="1058" r:id="rId54"/>
    <p:sldId id="1059" r:id="rId55"/>
    <p:sldId id="1060" r:id="rId56"/>
    <p:sldId id="1061" r:id="rId57"/>
    <p:sldId id="1062" r:id="rId58"/>
    <p:sldId id="1063" r:id="rId59"/>
    <p:sldId id="1064" r:id="rId60"/>
    <p:sldId id="1065" r:id="rId61"/>
    <p:sldId id="1066" r:id="rId62"/>
    <p:sldId id="622" r:id="rId6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168489"/>
    <a:srgbClr val="BCBCBC"/>
    <a:srgbClr val="FFD366"/>
    <a:srgbClr val="FFFFCC"/>
    <a:srgbClr val="FFFF8B"/>
    <a:srgbClr val="A0C9CA"/>
    <a:srgbClr val="50A3A7"/>
    <a:srgbClr val="0057A2"/>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497" autoAdjust="0"/>
    <p:restoredTop sz="94061" autoAdjust="0"/>
  </p:normalViewPr>
  <p:slideViewPr>
    <p:cSldViewPr snapToGrid="0">
      <p:cViewPr varScale="1">
        <p:scale>
          <a:sx n="66" d="100"/>
          <a:sy n="66" d="100"/>
        </p:scale>
        <p:origin x="714" y="72"/>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6/7/2026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2929443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6B20E-B115-3D05-4DB3-AC0B64ACB8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A8389-3234-4A5C-55DE-C469D10CCA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1CA798-E03C-B722-17EB-A000EAA03FCF}"/>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D9AB82A-B12A-4CDD-45A4-F8B00053ADE8}"/>
              </a:ext>
            </a:extLst>
          </p:cNvPr>
          <p:cNvSpPr>
            <a:spLocks noGrp="1"/>
          </p:cNvSpPr>
          <p:nvPr>
            <p:ph type="sldNum" sz="quarter" idx="5"/>
          </p:nvPr>
        </p:nvSpPr>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299443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BF34F-CBC9-4833-389C-76F71535A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C05CD-3899-358F-3F3A-C9F8621017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A33929-F41D-4130-9E18-22A6397E5F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45766B-C093-9792-E3B0-5459AB2C7D81}"/>
              </a:ext>
            </a:extLst>
          </p:cNvPr>
          <p:cNvSpPr>
            <a:spLocks noGrp="1"/>
          </p:cNvSpPr>
          <p:nvPr>
            <p:ph type="sldNum" sz="quarter" idx="5"/>
          </p:nvPr>
        </p:nvSpPr>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1193499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1DE15-0520-7ACB-2925-0E99D79839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41F158-5E60-27C9-6CBF-32E18C7BFC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DE4154-BEA1-8DFB-08F2-4F1015FCD2C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3995A0C-AB80-0C1F-17B4-EC2FAE2D1416}"/>
              </a:ext>
            </a:extLst>
          </p:cNvPr>
          <p:cNvSpPr>
            <a:spLocks noGrp="1"/>
          </p:cNvSpPr>
          <p:nvPr>
            <p:ph type="sldNum" sz="quarter" idx="5"/>
          </p:nvPr>
        </p:nvSpPr>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3916519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9CE82-6F1B-CD80-1E82-4183380A0D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45CA97-D6DE-D1A4-4AEF-662B3D7BAF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284A9-64F8-DA36-0973-94A6AFD84D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5F2C2A-D63C-6616-B48C-07DE005C4A14}"/>
              </a:ext>
            </a:extLst>
          </p:cNvPr>
          <p:cNvSpPr>
            <a:spLocks noGrp="1"/>
          </p:cNvSpPr>
          <p:nvPr>
            <p:ph type="sldNum" sz="quarter" idx="5"/>
          </p:nvPr>
        </p:nvSpPr>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1822334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767F6-A567-563C-77C3-470C8BDB24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C00086-28ED-DB71-E94C-936459225A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CC99AA-6E7E-D63C-F5EA-2537C05781E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2D752B0-7D12-ED9B-E790-78ED5AC7C724}"/>
              </a:ext>
            </a:extLst>
          </p:cNvPr>
          <p:cNvSpPr>
            <a:spLocks noGrp="1"/>
          </p:cNvSpPr>
          <p:nvPr>
            <p:ph type="sldNum" sz="quarter" idx="5"/>
          </p:nvPr>
        </p:nvSpPr>
        <p:spPr/>
        <p:txBody>
          <a:bodyPr/>
          <a:lstStyle/>
          <a:p>
            <a:fld id="{9C2EF98E-B6FF-4B4C-B348-1EB5D4EBDBF3}" type="slidenum">
              <a:rPr lang="en-US" smtClean="0"/>
              <a:t>15</a:t>
            </a:fld>
            <a:endParaRPr lang="en-US"/>
          </a:p>
        </p:txBody>
      </p:sp>
    </p:spTree>
    <p:extLst>
      <p:ext uri="{BB962C8B-B14F-4D97-AF65-F5344CB8AC3E}">
        <p14:creationId xmlns:p14="http://schemas.microsoft.com/office/powerpoint/2010/main" val="1473411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A7ED5-6B5A-1FA0-1777-A17629A57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F0557E-E9A4-A466-4B76-8302AE5AA9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B58FB1-7A09-9E49-68CC-D695440A8E5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7CCD3E-1D00-164C-3031-C186AF2F8252}"/>
              </a:ext>
            </a:extLst>
          </p:cNvPr>
          <p:cNvSpPr>
            <a:spLocks noGrp="1"/>
          </p:cNvSpPr>
          <p:nvPr>
            <p:ph type="sldNum" sz="quarter" idx="5"/>
          </p:nvPr>
        </p:nvSpPr>
        <p:spPr/>
        <p:txBody>
          <a:bodyPr/>
          <a:lstStyle/>
          <a:p>
            <a:fld id="{9C2EF98E-B6FF-4B4C-B348-1EB5D4EBDBF3}" type="slidenum">
              <a:rPr lang="en-US" smtClean="0"/>
              <a:t>16</a:t>
            </a:fld>
            <a:endParaRPr lang="en-US"/>
          </a:p>
        </p:txBody>
      </p:sp>
    </p:spTree>
    <p:extLst>
      <p:ext uri="{BB962C8B-B14F-4D97-AF65-F5344CB8AC3E}">
        <p14:creationId xmlns:p14="http://schemas.microsoft.com/office/powerpoint/2010/main" val="3873952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BFD3C-A4CD-5DF3-E74D-874AD49DE1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E2969-6EFE-DAA5-094D-61AE446834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207ED-FC80-AE74-A25B-F98E3298AFC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B6CA75C-E9E3-4475-1551-584D1E45002D}"/>
              </a:ext>
            </a:extLst>
          </p:cNvPr>
          <p:cNvSpPr>
            <a:spLocks noGrp="1"/>
          </p:cNvSpPr>
          <p:nvPr>
            <p:ph type="sldNum" sz="quarter" idx="5"/>
          </p:nvPr>
        </p:nvSpPr>
        <p:spPr/>
        <p:txBody>
          <a:bodyPr/>
          <a:lstStyle/>
          <a:p>
            <a:fld id="{9C2EF98E-B6FF-4B4C-B348-1EB5D4EBDBF3}" type="slidenum">
              <a:rPr lang="en-US" smtClean="0"/>
              <a:t>17</a:t>
            </a:fld>
            <a:endParaRPr lang="en-US"/>
          </a:p>
        </p:txBody>
      </p:sp>
    </p:spTree>
    <p:extLst>
      <p:ext uri="{BB962C8B-B14F-4D97-AF65-F5344CB8AC3E}">
        <p14:creationId xmlns:p14="http://schemas.microsoft.com/office/powerpoint/2010/main" val="368740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08A09-2AFE-B419-0440-9C41ED392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D09E74-AC28-F750-AC8E-AE4C50C928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F65B77-04C1-B765-B48F-90740296AD4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FB0D84-87C9-F52D-89DC-191DA3DC4782}"/>
              </a:ext>
            </a:extLst>
          </p:cNvPr>
          <p:cNvSpPr>
            <a:spLocks noGrp="1"/>
          </p:cNvSpPr>
          <p:nvPr>
            <p:ph type="sldNum" sz="quarter" idx="5"/>
          </p:nvPr>
        </p:nvSpPr>
        <p:spPr/>
        <p:txBody>
          <a:bodyPr/>
          <a:lstStyle/>
          <a:p>
            <a:fld id="{9C2EF98E-B6FF-4B4C-B348-1EB5D4EBDBF3}" type="slidenum">
              <a:rPr lang="en-US" smtClean="0"/>
              <a:t>18</a:t>
            </a:fld>
            <a:endParaRPr lang="en-US"/>
          </a:p>
        </p:txBody>
      </p:sp>
    </p:spTree>
    <p:extLst>
      <p:ext uri="{BB962C8B-B14F-4D97-AF65-F5344CB8AC3E}">
        <p14:creationId xmlns:p14="http://schemas.microsoft.com/office/powerpoint/2010/main" val="42479715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1ABB1-0B06-2D65-913E-8705D4981D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ED5095-3ADE-C75F-7A02-6260A9F8CB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098EEA-B8A8-F4AA-419F-2DBCF6054AA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ABCFBE8-7434-9E5C-09E7-F067BC2FF215}"/>
              </a:ext>
            </a:extLst>
          </p:cNvPr>
          <p:cNvSpPr>
            <a:spLocks noGrp="1"/>
          </p:cNvSpPr>
          <p:nvPr>
            <p:ph type="sldNum" sz="quarter" idx="5"/>
          </p:nvPr>
        </p:nvSpPr>
        <p:spPr/>
        <p:txBody>
          <a:bodyPr/>
          <a:lstStyle/>
          <a:p>
            <a:fld id="{9C2EF98E-B6FF-4B4C-B348-1EB5D4EBDBF3}" type="slidenum">
              <a:rPr lang="en-US" smtClean="0"/>
              <a:t>19</a:t>
            </a:fld>
            <a:endParaRPr lang="en-US"/>
          </a:p>
        </p:txBody>
      </p:sp>
    </p:spTree>
    <p:extLst>
      <p:ext uri="{BB962C8B-B14F-4D97-AF65-F5344CB8AC3E}">
        <p14:creationId xmlns:p14="http://schemas.microsoft.com/office/powerpoint/2010/main" val="34893154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8703A-C30B-72BE-BD89-4BDEA71656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7D151C-456A-89EF-BF8B-DA107BCBF3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632097-23B5-1B49-5C89-A87C4F73C4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E8E21C-1F80-B1E7-C945-906C016A89A4}"/>
              </a:ext>
            </a:extLst>
          </p:cNvPr>
          <p:cNvSpPr>
            <a:spLocks noGrp="1"/>
          </p:cNvSpPr>
          <p:nvPr>
            <p:ph type="sldNum" sz="quarter" idx="5"/>
          </p:nvPr>
        </p:nvSpPr>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14890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78F1A-3BB1-EA74-9577-D70C7212E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CF3A56-9D22-CB8F-4CD6-43990FCA3A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8B90EA-2C8E-9B43-1ED1-6709B76FAC3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F57C3D0-8B39-A0F4-1A3B-5C7593CEA163}"/>
              </a:ext>
            </a:extLst>
          </p:cNvPr>
          <p:cNvSpPr>
            <a:spLocks noGrp="1"/>
          </p:cNvSpPr>
          <p:nvPr>
            <p:ph type="sldNum" sz="quarter" idx="5"/>
          </p:nvPr>
        </p:nvSpPr>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3051167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95BBE-8385-FEF8-C96D-5C33567D3E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31B516-6E17-AEE4-88A6-4CBD64DD51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3B187E-48EE-B6D0-7083-08362F1FEB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4E3CAA-2DEA-8553-886B-6FE272AD7E96}"/>
              </a:ext>
            </a:extLst>
          </p:cNvPr>
          <p:cNvSpPr>
            <a:spLocks noGrp="1"/>
          </p:cNvSpPr>
          <p:nvPr>
            <p:ph type="sldNum" sz="quarter" idx="5"/>
          </p:nvPr>
        </p:nvSpPr>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1188528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17A7B-9348-206A-E9FB-2583C936CA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F1BD63-A53B-CDE9-ED73-83CD83C3E9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D8EC3C-B370-E629-63D7-23AC92BD4249}"/>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DF2D545-F5C8-91D6-73AA-5403555A6FF8}"/>
              </a:ext>
            </a:extLst>
          </p:cNvPr>
          <p:cNvSpPr>
            <a:spLocks noGrp="1"/>
          </p:cNvSpPr>
          <p:nvPr>
            <p:ph type="sldNum" sz="quarter" idx="5"/>
          </p:nvPr>
        </p:nvSpPr>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6091525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030B5-4801-364B-54F1-7F0FBC9CD1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577CB4-9400-FE53-792B-27C97918D5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45295D-19B5-8104-1B4F-971F1FD842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3741C8-6BAA-D859-2788-78C9DE9FD40F}"/>
              </a:ext>
            </a:extLst>
          </p:cNvPr>
          <p:cNvSpPr>
            <a:spLocks noGrp="1"/>
          </p:cNvSpPr>
          <p:nvPr>
            <p:ph type="sldNum" sz="quarter" idx="5"/>
          </p:nvPr>
        </p:nvSpPr>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411667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E7E63-82BB-C285-CCDC-E69470C52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C25CA-FD02-FFFE-6CC6-590F7AF0E9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23ED64-5080-6863-EA1E-D15C20BBCA19}"/>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8FBD839-BCA4-47A4-451C-9F995AC782E4}"/>
              </a:ext>
            </a:extLst>
          </p:cNvPr>
          <p:cNvSpPr>
            <a:spLocks noGrp="1"/>
          </p:cNvSpPr>
          <p:nvPr>
            <p:ph type="sldNum" sz="quarter" idx="5"/>
          </p:nvPr>
        </p:nvSpPr>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614629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2CB89-6AEA-B6C9-70AA-9932169B4A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E1268D-08E8-6F41-92AB-BE5E646F79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5A63CD-C13D-DB4B-6248-C4266DD000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BCEB8F-0934-A954-231B-EE19CAC63592}"/>
              </a:ext>
            </a:extLst>
          </p:cNvPr>
          <p:cNvSpPr>
            <a:spLocks noGrp="1"/>
          </p:cNvSpPr>
          <p:nvPr>
            <p:ph type="sldNum" sz="quarter" idx="5"/>
          </p:nvPr>
        </p:nvSpPr>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355319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69B9E-7229-1ED9-16EE-018F2D2748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49A08A-35FA-0C7E-793E-AFEE752BE0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46CE78-02CB-80E1-80F6-439A50A4162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7F65980-8ECE-E5B8-B18B-28B1F630DE5B}"/>
              </a:ext>
            </a:extLst>
          </p:cNvPr>
          <p:cNvSpPr>
            <a:spLocks noGrp="1"/>
          </p:cNvSpPr>
          <p:nvPr>
            <p:ph type="sldNum" sz="quarter" idx="5"/>
          </p:nvPr>
        </p:nvSpPr>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1616305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0251E-9670-4C2B-5823-B3FB37C39B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3193FE-885F-26FF-96BE-B3B2048D0C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5DBCF2-7C20-615D-B610-F5F7747CB8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1D60F5-7C4B-B728-C6A5-7716A4474C9B}"/>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89799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41622-B122-31C1-88FB-88633A7956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E03DF9-4F99-1B2D-F3D4-56C9A2709C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6FFB9C-379F-5468-8947-2054FC06916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AC0F8B2-0152-40C6-787E-2463D8AE5B8E}"/>
              </a:ext>
            </a:extLst>
          </p:cNvPr>
          <p:cNvSpPr>
            <a:spLocks noGrp="1"/>
          </p:cNvSpPr>
          <p:nvPr>
            <p:ph type="sldNum" sz="quarter" idx="5"/>
          </p:nvPr>
        </p:nvSpPr>
        <p:spPr/>
        <p:txBody>
          <a:bodyPr/>
          <a:lstStyle/>
          <a:p>
            <a:fld id="{9C2EF98E-B6FF-4B4C-B348-1EB5D4EBDBF3}" type="slidenum">
              <a:rPr lang="en-US" smtClean="0"/>
              <a:t>29</a:t>
            </a:fld>
            <a:endParaRPr lang="en-US"/>
          </a:p>
        </p:txBody>
      </p:sp>
    </p:spTree>
    <p:extLst>
      <p:ext uri="{BB962C8B-B14F-4D97-AF65-F5344CB8AC3E}">
        <p14:creationId xmlns:p14="http://schemas.microsoft.com/office/powerpoint/2010/main" val="3543266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B990C-ADA6-A4CD-D294-950C74FB1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7D54C2-2A86-8336-B6FC-D264EF3B2C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FDDF2B-0FEF-21EE-8A81-D0651B1355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F41A96-8147-86EE-0AF3-A3EE67DF1722}"/>
              </a:ext>
            </a:extLst>
          </p:cNvPr>
          <p:cNvSpPr>
            <a:spLocks noGrp="1"/>
          </p:cNvSpPr>
          <p:nvPr>
            <p:ph type="sldNum" sz="quarter" idx="5"/>
          </p:nvPr>
        </p:nvSpPr>
        <p:spPr/>
        <p:txBody>
          <a:bodyPr/>
          <a:lstStyle/>
          <a:p>
            <a:fld id="{9C2EF98E-B6FF-4B4C-B348-1EB5D4EBDBF3}" type="slidenum">
              <a:rPr lang="en-US" smtClean="0"/>
              <a:t>30</a:t>
            </a:fld>
            <a:endParaRPr lang="en-US"/>
          </a:p>
        </p:txBody>
      </p:sp>
    </p:spTree>
    <p:extLst>
      <p:ext uri="{BB962C8B-B14F-4D97-AF65-F5344CB8AC3E}">
        <p14:creationId xmlns:p14="http://schemas.microsoft.com/office/powerpoint/2010/main" val="1052400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31E5F-84C5-EB0F-E546-9231377E45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51DA06-1E34-592A-4CE4-65E4845126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13BB11-769E-98D6-176D-13858CD1231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A2930E9-2978-6791-2DB6-ED8A0BEBDD62}"/>
              </a:ext>
            </a:extLst>
          </p:cNvPr>
          <p:cNvSpPr>
            <a:spLocks noGrp="1"/>
          </p:cNvSpPr>
          <p:nvPr>
            <p:ph type="sldNum" sz="quarter" idx="5"/>
          </p:nvPr>
        </p:nvSpPr>
        <p:spPr/>
        <p:txBody>
          <a:bodyPr/>
          <a:lstStyle/>
          <a:p>
            <a:fld id="{9C2EF98E-B6FF-4B4C-B348-1EB5D4EBDBF3}" type="slidenum">
              <a:rPr lang="en-US" smtClean="0"/>
              <a:t>31</a:t>
            </a:fld>
            <a:endParaRPr lang="en-US"/>
          </a:p>
        </p:txBody>
      </p:sp>
    </p:spTree>
    <p:extLst>
      <p:ext uri="{BB962C8B-B14F-4D97-AF65-F5344CB8AC3E}">
        <p14:creationId xmlns:p14="http://schemas.microsoft.com/office/powerpoint/2010/main" val="20627598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1E829-B481-86B4-4479-0090389A9D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F94C2B-F2D8-7D03-2570-E3B1AF354C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005132-81F4-C6E8-1EB2-39801B9F75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C14E4D-28F7-867F-C99B-F7F58A23ED72}"/>
              </a:ext>
            </a:extLst>
          </p:cNvPr>
          <p:cNvSpPr>
            <a:spLocks noGrp="1"/>
          </p:cNvSpPr>
          <p:nvPr>
            <p:ph type="sldNum" sz="quarter" idx="5"/>
          </p:nvPr>
        </p:nvSpPr>
        <p:spPr/>
        <p:txBody>
          <a:bodyPr/>
          <a:lstStyle/>
          <a:p>
            <a:fld id="{9C2EF98E-B6FF-4B4C-B348-1EB5D4EBDBF3}" type="slidenum">
              <a:rPr lang="en-US" smtClean="0"/>
              <a:t>32</a:t>
            </a:fld>
            <a:endParaRPr lang="en-US"/>
          </a:p>
        </p:txBody>
      </p:sp>
    </p:spTree>
    <p:extLst>
      <p:ext uri="{BB962C8B-B14F-4D97-AF65-F5344CB8AC3E}">
        <p14:creationId xmlns:p14="http://schemas.microsoft.com/office/powerpoint/2010/main" val="19679295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10673492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46664-759C-63B1-7F63-6578B4D3F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4518B4-4D34-DB75-57A9-CAFD087871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689AA-15FF-62C1-E645-8CA19167B3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997784-C024-7F41-2F0C-916F5C5FA91B}"/>
              </a:ext>
            </a:extLst>
          </p:cNvPr>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10776514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E07D1-974D-FBCC-C274-355C453650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ED360A-50DB-88AA-B34A-6E3C646372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BAD85A-8D33-6FAA-B948-6687300195A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6B0D5DB-4F88-1C55-10C9-C6669BA715C3}"/>
              </a:ext>
            </a:extLst>
          </p:cNvPr>
          <p:cNvSpPr>
            <a:spLocks noGrp="1"/>
          </p:cNvSpPr>
          <p:nvPr>
            <p:ph type="sldNum" sz="quarter" idx="5"/>
          </p:nvPr>
        </p:nvSpPr>
        <p:spPr/>
        <p:txBody>
          <a:bodyPr/>
          <a:lstStyle/>
          <a:p>
            <a:fld id="{9C2EF98E-B6FF-4B4C-B348-1EB5D4EBDBF3}" type="slidenum">
              <a:rPr lang="en-US" smtClean="0"/>
              <a:t>35</a:t>
            </a:fld>
            <a:endParaRPr lang="en-US"/>
          </a:p>
        </p:txBody>
      </p:sp>
    </p:spTree>
    <p:extLst>
      <p:ext uri="{BB962C8B-B14F-4D97-AF65-F5344CB8AC3E}">
        <p14:creationId xmlns:p14="http://schemas.microsoft.com/office/powerpoint/2010/main" val="1857492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EF88C-E99F-CB3B-C471-3732F841F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3851AD-BE41-26E2-AADD-9A843FDFCC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2475C0-AE4A-587E-BE85-BCD8F13A66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C2438E-B6CB-1F39-AAFC-AAA76BFEB412}"/>
              </a:ext>
            </a:extLst>
          </p:cNvPr>
          <p:cNvSpPr>
            <a:spLocks noGrp="1"/>
          </p:cNvSpPr>
          <p:nvPr>
            <p:ph type="sldNum" sz="quarter" idx="5"/>
          </p:nvPr>
        </p:nvSpPr>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398180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F0F55-E192-17E2-A392-FF22557942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970B45-2719-63F9-5BB8-6626882BE6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718CBE-83B6-9C16-E1EC-4E63382EBB1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847F449-1505-A271-DD91-0849B8B8070E}"/>
              </a:ext>
            </a:extLst>
          </p:cNvPr>
          <p:cNvSpPr>
            <a:spLocks noGrp="1"/>
          </p:cNvSpPr>
          <p:nvPr>
            <p:ph type="sldNum" sz="quarter" idx="5"/>
          </p:nvPr>
        </p:nvSpPr>
        <p:spPr/>
        <p:txBody>
          <a:bodyPr/>
          <a:lstStyle/>
          <a:p>
            <a:fld id="{9C2EF98E-B6FF-4B4C-B348-1EB5D4EBDBF3}" type="slidenum">
              <a:rPr lang="en-US" smtClean="0"/>
              <a:t>37</a:t>
            </a:fld>
            <a:endParaRPr lang="en-US"/>
          </a:p>
        </p:txBody>
      </p:sp>
    </p:spTree>
    <p:extLst>
      <p:ext uri="{BB962C8B-B14F-4D97-AF65-F5344CB8AC3E}">
        <p14:creationId xmlns:p14="http://schemas.microsoft.com/office/powerpoint/2010/main" val="1212800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725FD-E8D3-C22B-AD67-FB241788D9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BCB9E9-B994-6055-1E3A-F238D90A60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76BD75-12C5-2886-20C2-681FFFE776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86B51BB-1161-AB2E-EA69-AF64CDFE9766}"/>
              </a:ext>
            </a:extLst>
          </p:cNvPr>
          <p:cNvSpPr>
            <a:spLocks noGrp="1"/>
          </p:cNvSpPr>
          <p:nvPr>
            <p:ph type="sldNum" sz="quarter" idx="5"/>
          </p:nvPr>
        </p:nvSpPr>
        <p:spPr/>
        <p:txBody>
          <a:bodyPr/>
          <a:lstStyle/>
          <a:p>
            <a:fld id="{9C2EF98E-B6FF-4B4C-B348-1EB5D4EBDBF3}" type="slidenum">
              <a:rPr lang="en-US" smtClean="0"/>
              <a:t>38</a:t>
            </a:fld>
            <a:endParaRPr lang="en-US"/>
          </a:p>
        </p:txBody>
      </p:sp>
    </p:spTree>
    <p:extLst>
      <p:ext uri="{BB962C8B-B14F-4D97-AF65-F5344CB8AC3E}">
        <p14:creationId xmlns:p14="http://schemas.microsoft.com/office/powerpoint/2010/main" val="26464507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F3AC5-1C95-149C-6791-12E46F6EF7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AC2CA4-0D74-2F40-0A54-BE3A61571C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89EC26-466E-345B-3C8D-3800EC6289F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4067D4E-ED16-6F34-B87D-8486FCBD7B99}"/>
              </a:ext>
            </a:extLst>
          </p:cNvPr>
          <p:cNvSpPr>
            <a:spLocks noGrp="1"/>
          </p:cNvSpPr>
          <p:nvPr>
            <p:ph type="sldNum" sz="quarter" idx="5"/>
          </p:nvPr>
        </p:nvSpPr>
        <p:spPr/>
        <p:txBody>
          <a:bodyPr/>
          <a:lstStyle/>
          <a:p>
            <a:fld id="{9C2EF98E-B6FF-4B4C-B348-1EB5D4EBDBF3}" type="slidenum">
              <a:rPr lang="en-US" smtClean="0"/>
              <a:t>39</a:t>
            </a:fld>
            <a:endParaRPr lang="en-US"/>
          </a:p>
        </p:txBody>
      </p:sp>
    </p:spTree>
    <p:extLst>
      <p:ext uri="{BB962C8B-B14F-4D97-AF65-F5344CB8AC3E}">
        <p14:creationId xmlns:p14="http://schemas.microsoft.com/office/powerpoint/2010/main" val="21062986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E913E-431D-130F-5EF0-8620EA51F6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DAF769-D082-ECB0-23E5-608E52DFFF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14AF9D-1210-DD09-6D7C-CE18C913EB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8A58C1-B852-8AEF-777D-0988524BD54F}"/>
              </a:ext>
            </a:extLst>
          </p:cNvPr>
          <p:cNvSpPr>
            <a:spLocks noGrp="1"/>
          </p:cNvSpPr>
          <p:nvPr>
            <p:ph type="sldNum" sz="quarter" idx="5"/>
          </p:nvPr>
        </p:nvSpPr>
        <p:spPr/>
        <p:txBody>
          <a:bodyPr/>
          <a:lstStyle/>
          <a:p>
            <a:fld id="{9C2EF98E-B6FF-4B4C-B348-1EB5D4EBDBF3}" type="slidenum">
              <a:rPr lang="en-US" smtClean="0"/>
              <a:t>40</a:t>
            </a:fld>
            <a:endParaRPr lang="en-US"/>
          </a:p>
        </p:txBody>
      </p:sp>
    </p:spTree>
    <p:extLst>
      <p:ext uri="{BB962C8B-B14F-4D97-AF65-F5344CB8AC3E}">
        <p14:creationId xmlns:p14="http://schemas.microsoft.com/office/powerpoint/2010/main" val="4157570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C3CDD-EDC4-4AA9-B136-32A0C9012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56D67A-EA4E-BD3C-E732-6112DCCD8C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4B725-1282-9416-7BC8-533147CC9BD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B4D6183-47F3-286D-4FD7-D3CC1128CFFB}"/>
              </a:ext>
            </a:extLst>
          </p:cNvPr>
          <p:cNvSpPr>
            <a:spLocks noGrp="1"/>
          </p:cNvSpPr>
          <p:nvPr>
            <p:ph type="sldNum" sz="quarter" idx="5"/>
          </p:nvPr>
        </p:nvSpPr>
        <p:spPr/>
        <p:txBody>
          <a:bodyPr/>
          <a:lstStyle/>
          <a:p>
            <a:fld id="{9C2EF98E-B6FF-4B4C-B348-1EB5D4EBDBF3}" type="slidenum">
              <a:rPr lang="en-US" smtClean="0"/>
              <a:t>5</a:t>
            </a:fld>
            <a:endParaRPr lang="en-US"/>
          </a:p>
        </p:txBody>
      </p:sp>
    </p:spTree>
    <p:extLst>
      <p:ext uri="{BB962C8B-B14F-4D97-AF65-F5344CB8AC3E}">
        <p14:creationId xmlns:p14="http://schemas.microsoft.com/office/powerpoint/2010/main" val="2092866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0F729-A33C-2E5B-C4C6-FEB1987950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FF3B30-1DEC-F98E-7E1F-CFC92FDA63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082272-1C8F-051F-7AB8-89FEB1F7465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EE058F-4B6E-D227-C3E1-FB0AB5249111}"/>
              </a:ext>
            </a:extLst>
          </p:cNvPr>
          <p:cNvSpPr>
            <a:spLocks noGrp="1"/>
          </p:cNvSpPr>
          <p:nvPr>
            <p:ph type="sldNum" sz="quarter" idx="5"/>
          </p:nvPr>
        </p:nvSpPr>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12950541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BC7CE-90FB-B775-A5F7-338BCE0E0C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864EF9-C7B4-FBE7-4BFA-D68F566F63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88CE1F-DE97-FFB3-DCF3-0805E10914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4CDA75-7665-8C5E-526F-A3FB0A6FE053}"/>
              </a:ext>
            </a:extLst>
          </p:cNvPr>
          <p:cNvSpPr>
            <a:spLocks noGrp="1"/>
          </p:cNvSpPr>
          <p:nvPr>
            <p:ph type="sldNum" sz="quarter" idx="5"/>
          </p:nvPr>
        </p:nvSpPr>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11075754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27266-6114-EACC-089E-0C20B95E4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D0027E-6527-8EAE-B1A5-D586CB4D7C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77572-9EDF-4D7B-6CF1-4CDCF080659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24423CF-3C98-3EAF-C1CC-4F13DC90D416}"/>
              </a:ext>
            </a:extLst>
          </p:cNvPr>
          <p:cNvSpPr>
            <a:spLocks noGrp="1"/>
          </p:cNvSpPr>
          <p:nvPr>
            <p:ph type="sldNum" sz="quarter" idx="5"/>
          </p:nvPr>
        </p:nvSpPr>
        <p:spPr/>
        <p:txBody>
          <a:bodyPr/>
          <a:lstStyle/>
          <a:p>
            <a:fld id="{9C2EF98E-B6FF-4B4C-B348-1EB5D4EBDBF3}" type="slidenum">
              <a:rPr lang="en-US" smtClean="0"/>
              <a:t>43</a:t>
            </a:fld>
            <a:endParaRPr lang="en-US"/>
          </a:p>
        </p:txBody>
      </p:sp>
    </p:spTree>
    <p:extLst>
      <p:ext uri="{BB962C8B-B14F-4D97-AF65-F5344CB8AC3E}">
        <p14:creationId xmlns:p14="http://schemas.microsoft.com/office/powerpoint/2010/main" val="18006563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A322D-85D8-EFC8-6F65-61133246D2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47CDF8-4C1F-9B94-0794-1D8A379B24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4192A-FA47-7CA0-5232-F7651823DE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CCA064-3460-63AC-BDDC-2CA9F81B8363}"/>
              </a:ext>
            </a:extLst>
          </p:cNvPr>
          <p:cNvSpPr>
            <a:spLocks noGrp="1"/>
          </p:cNvSpPr>
          <p:nvPr>
            <p:ph type="sldNum" sz="quarter" idx="5"/>
          </p:nvPr>
        </p:nvSpPr>
        <p:spPr/>
        <p:txBody>
          <a:bodyPr/>
          <a:lstStyle/>
          <a:p>
            <a:fld id="{9C2EF98E-B6FF-4B4C-B348-1EB5D4EBDBF3}" type="slidenum">
              <a:rPr lang="en-US" smtClean="0"/>
              <a:t>44</a:t>
            </a:fld>
            <a:endParaRPr lang="en-US"/>
          </a:p>
        </p:txBody>
      </p:sp>
    </p:spTree>
    <p:extLst>
      <p:ext uri="{BB962C8B-B14F-4D97-AF65-F5344CB8AC3E}">
        <p14:creationId xmlns:p14="http://schemas.microsoft.com/office/powerpoint/2010/main" val="8723240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53983-159B-7DEB-A6DE-A5771DD592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2E1B14-926E-0A7E-DFF7-2607F78FDA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279C1E-F467-2199-415C-62D24A4C6D7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E96A87E-2A3B-22A5-56F7-CEC76679E6D8}"/>
              </a:ext>
            </a:extLst>
          </p:cNvPr>
          <p:cNvSpPr>
            <a:spLocks noGrp="1"/>
          </p:cNvSpPr>
          <p:nvPr>
            <p:ph type="sldNum" sz="quarter" idx="5"/>
          </p:nvPr>
        </p:nvSpPr>
        <p:spPr/>
        <p:txBody>
          <a:bodyPr/>
          <a:lstStyle/>
          <a:p>
            <a:fld id="{9C2EF98E-B6FF-4B4C-B348-1EB5D4EBDBF3}" type="slidenum">
              <a:rPr lang="en-US" smtClean="0"/>
              <a:t>45</a:t>
            </a:fld>
            <a:endParaRPr lang="en-US"/>
          </a:p>
        </p:txBody>
      </p:sp>
    </p:spTree>
    <p:extLst>
      <p:ext uri="{BB962C8B-B14F-4D97-AF65-F5344CB8AC3E}">
        <p14:creationId xmlns:p14="http://schemas.microsoft.com/office/powerpoint/2010/main" val="3607611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25A51-579A-5D33-7688-68A27FAAE0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2DD56A-700C-29C1-03F4-4C3649C8AC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09775E-0404-555A-8412-A93699CAF3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99E182E-182E-D25C-F08E-5062B8C386F1}"/>
              </a:ext>
            </a:extLst>
          </p:cNvPr>
          <p:cNvSpPr>
            <a:spLocks noGrp="1"/>
          </p:cNvSpPr>
          <p:nvPr>
            <p:ph type="sldNum" sz="quarter" idx="5"/>
          </p:nvPr>
        </p:nvSpPr>
        <p:spPr/>
        <p:txBody>
          <a:bodyPr/>
          <a:lstStyle/>
          <a:p>
            <a:fld id="{9C2EF98E-B6FF-4B4C-B348-1EB5D4EBDBF3}" type="slidenum">
              <a:rPr lang="en-US" smtClean="0"/>
              <a:t>46</a:t>
            </a:fld>
            <a:endParaRPr lang="en-US"/>
          </a:p>
        </p:txBody>
      </p:sp>
    </p:spTree>
    <p:extLst>
      <p:ext uri="{BB962C8B-B14F-4D97-AF65-F5344CB8AC3E}">
        <p14:creationId xmlns:p14="http://schemas.microsoft.com/office/powerpoint/2010/main" val="13974013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13D79-7DBE-DD2A-F70E-0F56690C21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2D4F56-C77C-6831-D0A5-9879D5AB0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CD115C-CC0C-38D2-133D-22DECF696BA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457B01A-1779-9DE3-C75D-43FF436F5D9F}"/>
              </a:ext>
            </a:extLst>
          </p:cNvPr>
          <p:cNvSpPr>
            <a:spLocks noGrp="1"/>
          </p:cNvSpPr>
          <p:nvPr>
            <p:ph type="sldNum" sz="quarter" idx="5"/>
          </p:nvPr>
        </p:nvSpPr>
        <p:spPr/>
        <p:txBody>
          <a:bodyPr/>
          <a:lstStyle/>
          <a:p>
            <a:fld id="{9C2EF98E-B6FF-4B4C-B348-1EB5D4EBDBF3}" type="slidenum">
              <a:rPr lang="en-US" smtClean="0"/>
              <a:t>47</a:t>
            </a:fld>
            <a:endParaRPr lang="en-US"/>
          </a:p>
        </p:txBody>
      </p:sp>
    </p:spTree>
    <p:extLst>
      <p:ext uri="{BB962C8B-B14F-4D97-AF65-F5344CB8AC3E}">
        <p14:creationId xmlns:p14="http://schemas.microsoft.com/office/powerpoint/2010/main" val="16841068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16EE3-0338-E97C-10B1-2F13D5B42F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4B5C94-398B-90F4-7872-69D47717ED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709C99-109B-1439-4F37-13D494AA62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36A208-A33D-84CE-C120-70B1A351A880}"/>
              </a:ext>
            </a:extLst>
          </p:cNvPr>
          <p:cNvSpPr>
            <a:spLocks noGrp="1"/>
          </p:cNvSpPr>
          <p:nvPr>
            <p:ph type="sldNum" sz="quarter" idx="5"/>
          </p:nvPr>
        </p:nvSpPr>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11195976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C8CC1-C162-2CEA-424F-EF8F257D72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CB0630-46BF-ECE6-0C3F-423EA9A7B7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BAB27-F463-DB48-1405-F4EA0875530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9FDCEBF-A81D-7C9E-1748-95346D9DF1B2}"/>
              </a:ext>
            </a:extLst>
          </p:cNvPr>
          <p:cNvSpPr>
            <a:spLocks noGrp="1"/>
          </p:cNvSpPr>
          <p:nvPr>
            <p:ph type="sldNum" sz="quarter" idx="5"/>
          </p:nvPr>
        </p:nvSpPr>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7657354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007C3-3564-003E-670E-214533C4C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FF379-7720-114B-04B7-1FACAEF816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2BD502-195A-8900-64AD-1008BA2312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061CCD-95F2-6077-D6FD-002DDFB14FEB}"/>
              </a:ext>
            </a:extLst>
          </p:cNvPr>
          <p:cNvSpPr>
            <a:spLocks noGrp="1"/>
          </p:cNvSpPr>
          <p:nvPr>
            <p:ph type="sldNum" sz="quarter" idx="5"/>
          </p:nvPr>
        </p:nvSpPr>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1306266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43C98-F4F8-E2BB-9EE6-3FBC58F66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40951-5C9F-0CD4-0FF7-9DB8464678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FC4078-4B3B-F903-011F-7E5090434C8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6AB664-AFD3-EB88-14B9-DD6E48037269}"/>
              </a:ext>
            </a:extLst>
          </p:cNvPr>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6102913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E2C98-C4A3-AD56-52DF-A75B8DE76E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27DAA7-6448-858D-7A8B-BEF8852856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27407E-FCF3-9D43-4942-05C45F62750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925D715-4B68-77CD-E50A-DA2AD97A9071}"/>
              </a:ext>
            </a:extLst>
          </p:cNvPr>
          <p:cNvSpPr>
            <a:spLocks noGrp="1"/>
          </p:cNvSpPr>
          <p:nvPr>
            <p:ph type="sldNum" sz="quarter" idx="5"/>
          </p:nvPr>
        </p:nvSpPr>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12042539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AAB3D-6727-6B2C-E6A8-EFAE319DE1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9EF92B-FA07-B3EA-B61C-D469CC99FF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ACDCD7-6C10-4B24-98B9-372A593EB4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064CF5-5094-4AF6-2115-573623D8588C}"/>
              </a:ext>
            </a:extLst>
          </p:cNvPr>
          <p:cNvSpPr>
            <a:spLocks noGrp="1"/>
          </p:cNvSpPr>
          <p:nvPr>
            <p:ph type="sldNum" sz="quarter" idx="5"/>
          </p:nvPr>
        </p:nvSpPr>
        <p:spPr/>
        <p:txBody>
          <a:bodyPr/>
          <a:lstStyle/>
          <a:p>
            <a:fld id="{9C2EF98E-B6FF-4B4C-B348-1EB5D4EBDBF3}" type="slidenum">
              <a:rPr lang="en-US" smtClean="0"/>
              <a:t>52</a:t>
            </a:fld>
            <a:endParaRPr lang="en-US"/>
          </a:p>
        </p:txBody>
      </p:sp>
    </p:spTree>
    <p:extLst>
      <p:ext uri="{BB962C8B-B14F-4D97-AF65-F5344CB8AC3E}">
        <p14:creationId xmlns:p14="http://schemas.microsoft.com/office/powerpoint/2010/main" val="36481708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3A0A8-FE85-4D4D-946F-A2BEC7B3FD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A49EDE-1AD6-35D1-BF9D-D03BF81400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79F185-496F-DAD1-2550-35044A48956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4D075CB-0E3D-79DC-614F-67383E0D8B87}"/>
              </a:ext>
            </a:extLst>
          </p:cNvPr>
          <p:cNvSpPr>
            <a:spLocks noGrp="1"/>
          </p:cNvSpPr>
          <p:nvPr>
            <p:ph type="sldNum" sz="quarter" idx="5"/>
          </p:nvPr>
        </p:nvSpPr>
        <p:spPr/>
        <p:txBody>
          <a:bodyPr/>
          <a:lstStyle/>
          <a:p>
            <a:fld id="{9C2EF98E-B6FF-4B4C-B348-1EB5D4EBDBF3}" type="slidenum">
              <a:rPr lang="en-US" smtClean="0"/>
              <a:t>53</a:t>
            </a:fld>
            <a:endParaRPr lang="en-US"/>
          </a:p>
        </p:txBody>
      </p:sp>
    </p:spTree>
    <p:extLst>
      <p:ext uri="{BB962C8B-B14F-4D97-AF65-F5344CB8AC3E}">
        <p14:creationId xmlns:p14="http://schemas.microsoft.com/office/powerpoint/2010/main" val="5981440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B5DCA-F1FF-DB52-7D24-14D3597B65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2A8F78-3894-0371-02BC-F91419F2C8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02D385-0920-A335-F121-94A73BDA2B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97CF3F-63F3-291E-F185-F4B07EC23FB5}"/>
              </a:ext>
            </a:extLst>
          </p:cNvPr>
          <p:cNvSpPr>
            <a:spLocks noGrp="1"/>
          </p:cNvSpPr>
          <p:nvPr>
            <p:ph type="sldNum" sz="quarter" idx="5"/>
          </p:nvPr>
        </p:nvSpPr>
        <p:spPr/>
        <p:txBody>
          <a:bodyPr/>
          <a:lstStyle/>
          <a:p>
            <a:fld id="{9C2EF98E-B6FF-4B4C-B348-1EB5D4EBDBF3}" type="slidenum">
              <a:rPr lang="en-US" smtClean="0"/>
              <a:t>54</a:t>
            </a:fld>
            <a:endParaRPr lang="en-US"/>
          </a:p>
        </p:txBody>
      </p:sp>
    </p:spTree>
    <p:extLst>
      <p:ext uri="{BB962C8B-B14F-4D97-AF65-F5344CB8AC3E}">
        <p14:creationId xmlns:p14="http://schemas.microsoft.com/office/powerpoint/2010/main" val="11258852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51F5F-0FF0-33C5-FB58-D3DB700588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A34C44-DC5B-EF79-080B-464C619E9E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CBF7B-2532-9515-14A4-16C52A4BA11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59802D5-C50D-367A-4118-24A9F6FE5F43}"/>
              </a:ext>
            </a:extLst>
          </p:cNvPr>
          <p:cNvSpPr>
            <a:spLocks noGrp="1"/>
          </p:cNvSpPr>
          <p:nvPr>
            <p:ph type="sldNum" sz="quarter" idx="5"/>
          </p:nvPr>
        </p:nvSpPr>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42201934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8E971-C1EA-6F06-922B-48470772A8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D5BDD7-EAB7-0443-F99B-546E904623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9FD63-F914-FB0A-29C3-AF4680AC30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42CD82-A990-B3B3-EDCC-030ADC2DD5DA}"/>
              </a:ext>
            </a:extLst>
          </p:cNvPr>
          <p:cNvSpPr>
            <a:spLocks noGrp="1"/>
          </p:cNvSpPr>
          <p:nvPr>
            <p:ph type="sldNum" sz="quarter" idx="5"/>
          </p:nvPr>
        </p:nvSpPr>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29838030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95868-04E3-D74F-C6EE-CD8A8FC020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8B0E50-5EEB-2698-B968-F07574CAB9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666540-6A8A-BBC2-635F-94C306F6F0A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7473F37-05E2-9941-DB9D-5DCC836A29A8}"/>
              </a:ext>
            </a:extLst>
          </p:cNvPr>
          <p:cNvSpPr>
            <a:spLocks noGrp="1"/>
          </p:cNvSpPr>
          <p:nvPr>
            <p:ph type="sldNum" sz="quarter" idx="5"/>
          </p:nvPr>
        </p:nvSpPr>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9083898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4F7A8-5305-D85D-EEE0-4AC91D0AEA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A5E2F3-D8C1-696B-8D9B-BDA4A70B9B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9B9697-6180-C908-D412-34D8FC1220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ABE6A9-340D-2C55-C60D-BAF84BAE2533}"/>
              </a:ext>
            </a:extLst>
          </p:cNvPr>
          <p:cNvSpPr>
            <a:spLocks noGrp="1"/>
          </p:cNvSpPr>
          <p:nvPr>
            <p:ph type="sldNum" sz="quarter" idx="5"/>
          </p:nvPr>
        </p:nvSpPr>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12725069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FC6DB-E0B5-0ECB-4DEC-91B376386F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A18828-5B96-8237-FB3C-72A8E3503E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55EB36-A560-3616-8AC9-4AB5196A96B8}"/>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2D37D51-53FB-0EF1-377A-610E937245E4}"/>
              </a:ext>
            </a:extLst>
          </p:cNvPr>
          <p:cNvSpPr>
            <a:spLocks noGrp="1"/>
          </p:cNvSpPr>
          <p:nvPr>
            <p:ph type="sldNum" sz="quarter" idx="5"/>
          </p:nvPr>
        </p:nvSpPr>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18619621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00A86-6112-862C-23F8-5311D3C70B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E61A77-192B-F5D7-6F04-55F03FA6AF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1C52B9-FB94-94D3-B91D-A37517CE05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BA6EFA-F926-246E-7A30-6976097C5E45}"/>
              </a:ext>
            </a:extLst>
          </p:cNvPr>
          <p:cNvSpPr>
            <a:spLocks noGrp="1"/>
          </p:cNvSpPr>
          <p:nvPr>
            <p:ph type="sldNum" sz="quarter" idx="5"/>
          </p:nvPr>
        </p:nvSpPr>
        <p:spPr/>
        <p:txBody>
          <a:bodyPr/>
          <a:lstStyle/>
          <a:p>
            <a:fld id="{9C2EF98E-B6FF-4B4C-B348-1EB5D4EBDBF3}" type="slidenum">
              <a:rPr lang="en-US" smtClean="0"/>
              <a:t>60</a:t>
            </a:fld>
            <a:endParaRPr lang="en-US"/>
          </a:p>
        </p:txBody>
      </p:sp>
    </p:spTree>
    <p:extLst>
      <p:ext uri="{BB962C8B-B14F-4D97-AF65-F5344CB8AC3E}">
        <p14:creationId xmlns:p14="http://schemas.microsoft.com/office/powerpoint/2010/main" val="2039775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57AF6-3780-6010-60D6-9AC13FCE3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093D6-A532-A306-2E1D-4DC88B91D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395F5F-09E4-DE31-E4A9-F15CA657C5E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269372D-060C-3807-CCF6-598D4A0F1B68}"/>
              </a:ext>
            </a:extLst>
          </p:cNvPr>
          <p:cNvSpPr>
            <a:spLocks noGrp="1"/>
          </p:cNvSpPr>
          <p:nvPr>
            <p:ph type="sldNum" sz="quarter" idx="5"/>
          </p:nvPr>
        </p:nvSpPr>
        <p:spPr/>
        <p:txBody>
          <a:bodyPr/>
          <a:lstStyle/>
          <a:p>
            <a:fld id="{9C2EF98E-B6FF-4B4C-B348-1EB5D4EBDBF3}" type="slidenum">
              <a:rPr lang="en-US" smtClean="0"/>
              <a:t>7</a:t>
            </a:fld>
            <a:endParaRPr lang="en-US"/>
          </a:p>
        </p:txBody>
      </p:sp>
    </p:spTree>
    <p:extLst>
      <p:ext uri="{BB962C8B-B14F-4D97-AF65-F5344CB8AC3E}">
        <p14:creationId xmlns:p14="http://schemas.microsoft.com/office/powerpoint/2010/main" val="28025138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75B6-4F21-E5C5-FA9F-E1C37BEE71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80FE3C-5D17-34F8-5EC9-E35BD80DF1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947112-D6C9-1457-4A6D-57738028428E}"/>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7247DA6-7CFD-2789-C22F-857A0A096C2A}"/>
              </a:ext>
            </a:extLst>
          </p:cNvPr>
          <p:cNvSpPr>
            <a:spLocks noGrp="1"/>
          </p:cNvSpPr>
          <p:nvPr>
            <p:ph type="sldNum" sz="quarter" idx="5"/>
          </p:nvPr>
        </p:nvSpPr>
        <p:spPr/>
        <p:txBody>
          <a:bodyPr/>
          <a:lstStyle/>
          <a:p>
            <a:fld id="{9C2EF98E-B6FF-4B4C-B348-1EB5D4EBDBF3}" type="slidenum">
              <a:rPr lang="en-US" smtClean="0"/>
              <a:t>61</a:t>
            </a:fld>
            <a:endParaRPr lang="en-US"/>
          </a:p>
        </p:txBody>
      </p:sp>
    </p:spTree>
    <p:extLst>
      <p:ext uri="{BB962C8B-B14F-4D97-AF65-F5344CB8AC3E}">
        <p14:creationId xmlns:p14="http://schemas.microsoft.com/office/powerpoint/2010/main" val="12510885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FF293-E9DF-073B-6DFF-3A6F01DAE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01B68D-0A4A-4D17-DC1B-0BD6B2BE6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D2E60-A65D-2716-9DD8-B499192619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729943-022C-CBAB-3B24-0A63426C87E7}"/>
              </a:ext>
            </a:extLst>
          </p:cNvPr>
          <p:cNvSpPr>
            <a:spLocks noGrp="1"/>
          </p:cNvSpPr>
          <p:nvPr>
            <p:ph type="sldNum" sz="quarter" idx="5"/>
          </p:nvPr>
        </p:nvSpPr>
        <p:spPr/>
        <p:txBody>
          <a:bodyPr/>
          <a:lstStyle/>
          <a:p>
            <a:fld id="{9C2EF98E-B6FF-4B4C-B348-1EB5D4EBDBF3}" type="slidenum">
              <a:rPr lang="en-US" smtClean="0"/>
              <a:t>8</a:t>
            </a:fld>
            <a:endParaRPr lang="en-US"/>
          </a:p>
        </p:txBody>
      </p:sp>
    </p:spTree>
    <p:extLst>
      <p:ext uri="{BB962C8B-B14F-4D97-AF65-F5344CB8AC3E}">
        <p14:creationId xmlns:p14="http://schemas.microsoft.com/office/powerpoint/2010/main" val="1803500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FBED-978D-962E-29ED-E318738F5A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DCC5F8-F008-2310-9607-5D8F1B594D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73F2F0-DB39-531F-BFE0-462BB5095D8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FACE536-2684-E730-A1D9-9E465E906CE8}"/>
              </a:ext>
            </a:extLst>
          </p:cNvPr>
          <p:cNvSpPr>
            <a:spLocks noGrp="1"/>
          </p:cNvSpPr>
          <p:nvPr>
            <p:ph type="sldNum" sz="quarter" idx="5"/>
          </p:nvPr>
        </p:nvSpPr>
        <p:spPr/>
        <p:txBody>
          <a:bodyPr/>
          <a:lstStyle/>
          <a:p>
            <a:fld id="{9C2EF98E-B6FF-4B4C-B348-1EB5D4EBDBF3}" type="slidenum">
              <a:rPr lang="en-US" smtClean="0"/>
              <a:t>9</a:t>
            </a:fld>
            <a:endParaRPr lang="en-US"/>
          </a:p>
        </p:txBody>
      </p:sp>
    </p:spTree>
    <p:extLst>
      <p:ext uri="{BB962C8B-B14F-4D97-AF65-F5344CB8AC3E}">
        <p14:creationId xmlns:p14="http://schemas.microsoft.com/office/powerpoint/2010/main" val="1420461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17996-CA03-34BA-E60C-E0955D9191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76B83-23EB-33A9-F4FF-DBA8761A8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8F2AC0-5C7B-B2E5-2101-D1B2B1A29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F9F84A-B9BC-3A96-6EEB-976C5BFF583D}"/>
              </a:ext>
            </a:extLst>
          </p:cNvPr>
          <p:cNvSpPr>
            <a:spLocks noGrp="1"/>
          </p:cNvSpPr>
          <p:nvPr>
            <p:ph type="sldNum" sz="quarter" idx="5"/>
          </p:nvPr>
        </p:nvSpPr>
        <p:spPr/>
        <p:txBody>
          <a:bodyPr/>
          <a:lstStyle/>
          <a:p>
            <a:fld id="{9C2EF98E-B6FF-4B4C-B348-1EB5D4EBDBF3}" type="slidenum">
              <a:rPr lang="en-US" smtClean="0"/>
              <a:t>10</a:t>
            </a:fld>
            <a:endParaRPr lang="en-US"/>
          </a:p>
        </p:txBody>
      </p:sp>
    </p:spTree>
    <p:extLst>
      <p:ext uri="{BB962C8B-B14F-4D97-AF65-F5344CB8AC3E}">
        <p14:creationId xmlns:p14="http://schemas.microsoft.com/office/powerpoint/2010/main" val="6757236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3B145C5F-0554-5C36-4847-19BDBDE0CD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983" y="6500705"/>
            <a:ext cx="1563559" cy="228814"/>
          </a:xfrm>
          <a:prstGeom prst="rect">
            <a:avLst/>
          </a:prstGeom>
        </p:spPr>
      </p:pic>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98D24C88-D3C9-0E62-BBF6-29D58D629A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886" y="6629186"/>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6/7/2026</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gif"/><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gif"/><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gif"/><Relationship Id="rId7" Type="http://schemas.microsoft.com/office/2007/relationships/hdphoto" Target="../media/hdphoto4.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3.wdp"/><Relationship Id="rId4" Type="http://schemas.openxmlformats.org/officeDocument/2006/relationships/image" Target="../media/image19.png"/><Relationship Id="rId9"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7" Type="http://schemas.microsoft.com/office/2007/relationships/hdphoto" Target="../media/hdphoto5.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4.wdp"/><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5.wdp"/><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gif"/><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gif"/></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gif"/></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3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5.gif"/></Relationships>
</file>

<file path=ppt/slides/_rels/slide40.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9.png"/><Relationship Id="rId3" Type="http://schemas.openxmlformats.org/officeDocument/2006/relationships/image" Target="../media/image3.gif"/><Relationship Id="rId7" Type="http://schemas.openxmlformats.org/officeDocument/2006/relationships/image" Target="../media/image36.png"/><Relationship Id="rId12" Type="http://schemas.microsoft.com/office/2007/relationships/hdphoto" Target="../media/hdphoto9.wdp"/><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38.png"/><Relationship Id="rId5" Type="http://schemas.openxmlformats.org/officeDocument/2006/relationships/image" Target="../media/image35.png"/><Relationship Id="rId10" Type="http://schemas.microsoft.com/office/2007/relationships/hdphoto" Target="../media/hdphoto8.wdp"/><Relationship Id="rId4" Type="http://schemas.openxmlformats.org/officeDocument/2006/relationships/image" Target="../media/image34.png"/><Relationship Id="rId9" Type="http://schemas.openxmlformats.org/officeDocument/2006/relationships/image" Target="../media/image37.png"/><Relationship Id="rId14" Type="http://schemas.microsoft.com/office/2007/relationships/hdphoto" Target="../media/hdphoto10.wdp"/></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23.gif"/></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46.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51.png"/><Relationship Id="rId3" Type="http://schemas.openxmlformats.org/officeDocument/2006/relationships/image" Target="../media/image3.gif"/><Relationship Id="rId7" Type="http://schemas.openxmlformats.org/officeDocument/2006/relationships/image" Target="../media/image45.png"/><Relationship Id="rId12" Type="http://schemas.openxmlformats.org/officeDocument/2006/relationships/image" Target="../media/image50.sv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23.gif"/><Relationship Id="rId9" Type="http://schemas.openxmlformats.org/officeDocument/2006/relationships/image" Target="../media/image47.png"/><Relationship Id="rId14" Type="http://schemas.openxmlformats.org/officeDocument/2006/relationships/image" Target="../media/image52.svg"/></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16.png"/><Relationship Id="rId4" Type="http://schemas.openxmlformats.org/officeDocument/2006/relationships/image" Target="../media/image55.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305C38-2BBC-F95E-4910-78526203F531}"/>
              </a:ext>
            </a:extLst>
          </p:cNvPr>
          <p:cNvPicPr>
            <a:picLocks noChangeAspect="1"/>
          </p:cNvPicPr>
          <p:nvPr/>
        </p:nvPicPr>
        <p:blipFill rotWithShape="1">
          <a:blip r:embed="rId3">
            <a:extLst>
              <a:ext uri="{28A0092B-C50C-407E-A947-70E740481C1C}">
                <a14:useLocalDpi xmlns:a14="http://schemas.microsoft.com/office/drawing/2010/main" val="0"/>
              </a:ext>
            </a:extLst>
          </a:blip>
          <a:srcRect t="7647" b="7647"/>
          <a:stretch/>
        </p:blipFill>
        <p:spPr>
          <a:xfrm>
            <a:off x="0" y="0"/>
            <a:ext cx="12192000" cy="6858000"/>
          </a:xfrm>
          <a:prstGeom prst="rect">
            <a:avLst/>
          </a:prstGeom>
        </p:spPr>
      </p:pic>
      <p:sp>
        <p:nvSpPr>
          <p:cNvPr id="11" name="TextBox 10">
            <a:extLst>
              <a:ext uri="{FF2B5EF4-FFF2-40B4-BE49-F238E27FC236}">
                <a16:creationId xmlns:a16="http://schemas.microsoft.com/office/drawing/2014/main" id="{1DFC70DD-8F03-8B21-F29E-58F986868DC2}"/>
              </a:ext>
            </a:extLst>
          </p:cNvPr>
          <p:cNvSpPr txBox="1"/>
          <p:nvPr/>
        </p:nvSpPr>
        <p:spPr>
          <a:xfrm>
            <a:off x="8215086" y="1357435"/>
            <a:ext cx="3556000" cy="914096"/>
          </a:xfrm>
          <a:prstGeom prst="rect">
            <a:avLst/>
          </a:prstGeom>
        </p:spPr>
        <p:txBody>
          <a:bodyPr wrap="square">
            <a:spAutoFit/>
          </a:bodyPr>
          <a:lstStyle/>
          <a:p>
            <a:pPr algn="ctr" rtl="1">
              <a:lnSpc>
                <a:spcPct val="115000"/>
              </a:lnSpc>
            </a:pPr>
            <a:r>
              <a:rPr lang="ar-SA" sz="48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التطوير الوظيفي </a:t>
            </a:r>
            <a:endParaRPr lang="en-US" sz="48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5EDB-E627-29C9-DD33-63F5C6E1C3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B8869-AC13-94AF-C4CF-FA0BDEEE8E35}"/>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التطوير الوظيفي وأهميته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A521D2-CCC0-2406-D11F-86A5F9E42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191F0C4C-BC63-DF4E-90C4-957130F5E9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2" name="TextBox 1">
            <a:extLst>
              <a:ext uri="{FF2B5EF4-FFF2-40B4-BE49-F238E27FC236}">
                <a16:creationId xmlns:a16="http://schemas.microsoft.com/office/drawing/2014/main" id="{6E022B6C-8068-724D-21A2-F2A913BD7E17}"/>
              </a:ext>
            </a:extLst>
          </p:cNvPr>
          <p:cNvSpPr txBox="1"/>
          <p:nvPr/>
        </p:nvSpPr>
        <p:spPr>
          <a:xfrm>
            <a:off x="5535526" y="2460693"/>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التطوير الوظيفي</a:t>
            </a:r>
            <a:r>
              <a:rPr lang="ar-SA"/>
              <a:t> هو عملية مستمرّة ومخطّطة لتحسين المهارات والكفاءات المهنية للفرد، بهدف تحقيق طموحاته المهنية وتعزيز قيمته في سوق العمل. وتشير الدراسات إلى أنّ 87% من جيل الألفية يعتبرون فرص التطوير المهني من أهم عوامل اختيار الوظيفة واستمرارهم فيها (وفقاً لدراسة أجرتها مؤسّسة </a:t>
            </a:r>
            <a:r>
              <a:rPr lang="en-US"/>
              <a:t>Gallup</a:t>
            </a:r>
            <a:r>
              <a:rPr lang="ar-SA"/>
              <a:t> عام 2022)</a:t>
            </a:r>
            <a:endParaRPr lang="en-US" dirty="0"/>
          </a:p>
        </p:txBody>
      </p:sp>
      <p:sp>
        <p:nvSpPr>
          <p:cNvPr id="4" name="Rectangle: Rounded Corners 3">
            <a:extLst>
              <a:ext uri="{FF2B5EF4-FFF2-40B4-BE49-F238E27FC236}">
                <a16:creationId xmlns:a16="http://schemas.microsoft.com/office/drawing/2014/main" id="{F6D9A499-D8D5-7A16-F028-11FD3F92C74E}"/>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oal ">
            <a:extLst>
              <a:ext uri="{FF2B5EF4-FFF2-40B4-BE49-F238E27FC236}">
                <a16:creationId xmlns:a16="http://schemas.microsoft.com/office/drawing/2014/main" id="{C704E0DE-DAE2-1136-9AA5-45B30A2E295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5300" y="1941194"/>
            <a:ext cx="3716655" cy="3716655"/>
          </a:xfrm>
          <a:prstGeom prst="rect">
            <a:avLst/>
          </a:prstGeom>
          <a:noFill/>
          <a:ln>
            <a:noFill/>
          </a:ln>
        </p:spPr>
      </p:pic>
    </p:spTree>
    <p:extLst>
      <p:ext uri="{BB962C8B-B14F-4D97-AF65-F5344CB8AC3E}">
        <p14:creationId xmlns:p14="http://schemas.microsoft.com/office/powerpoint/2010/main" val="4956413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6F69C-BEE8-4936-1F91-1B5653063A0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398B7C8-38DB-E39C-60B8-1F4190EC5998}"/>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التطوير الوظيفي وأهميته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F065386-6CDB-8883-0B41-5AC56BFB0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662D66A2-257F-BA1F-C845-243403F05015}"/>
              </a:ext>
            </a:extLst>
          </p:cNvPr>
          <p:cNvSpPr/>
          <p:nvPr/>
        </p:nvSpPr>
        <p:spPr>
          <a:xfrm rot="1800000">
            <a:off x="-931304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oal ">
            <a:extLst>
              <a:ext uri="{FF2B5EF4-FFF2-40B4-BE49-F238E27FC236}">
                <a16:creationId xmlns:a16="http://schemas.microsoft.com/office/drawing/2014/main" id="{1CBBD3DE-679F-3DD7-B771-D426079EC8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5870" y="1941194"/>
            <a:ext cx="3716655" cy="3716655"/>
          </a:xfrm>
          <a:prstGeom prst="rect">
            <a:avLst/>
          </a:prstGeom>
          <a:noFill/>
          <a:ln>
            <a:noFill/>
          </a:ln>
        </p:spPr>
      </p:pic>
      <p:pic>
        <p:nvPicPr>
          <p:cNvPr id="3" name="Picture 2" descr="Career advancement ">
            <a:extLst>
              <a:ext uri="{FF2B5EF4-FFF2-40B4-BE49-F238E27FC236}">
                <a16:creationId xmlns:a16="http://schemas.microsoft.com/office/drawing/2014/main" id="{0FE98466-C0CC-DA46-80A7-183CB92F3A1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23950" y="2112644"/>
            <a:ext cx="3716655" cy="3716655"/>
          </a:xfrm>
          <a:prstGeom prst="rect">
            <a:avLst/>
          </a:prstGeom>
          <a:noFill/>
          <a:ln>
            <a:noFill/>
          </a:ln>
        </p:spPr>
      </p:pic>
      <p:sp>
        <p:nvSpPr>
          <p:cNvPr id="6" name="TextBox 5">
            <a:extLst>
              <a:ext uri="{FF2B5EF4-FFF2-40B4-BE49-F238E27FC236}">
                <a16:creationId xmlns:a16="http://schemas.microsoft.com/office/drawing/2014/main" id="{59AEDF0A-1C62-FF0C-B5F4-DFED44E2A178}"/>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التطوير الوظيفي:</a:t>
            </a:r>
            <a:endParaRPr lang="en-US"/>
          </a:p>
        </p:txBody>
      </p:sp>
      <p:sp>
        <p:nvSpPr>
          <p:cNvPr id="7" name="TextBox 6">
            <a:extLst>
              <a:ext uri="{FF2B5EF4-FFF2-40B4-BE49-F238E27FC236}">
                <a16:creationId xmlns:a16="http://schemas.microsoft.com/office/drawing/2014/main" id="{A16904D8-35BC-2158-2CAD-EBC674C7AF4C}"/>
              </a:ext>
            </a:extLst>
          </p:cNvPr>
          <p:cNvSpPr txBox="1"/>
          <p:nvPr/>
        </p:nvSpPr>
        <p:spPr>
          <a:xfrm>
            <a:off x="5014452" y="18106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يعزّز الرضا الوظيفي والالتزام المؤسسي</a:t>
            </a:r>
            <a:endParaRPr lang="en-US" dirty="0"/>
          </a:p>
        </p:txBody>
      </p:sp>
      <p:sp>
        <p:nvSpPr>
          <p:cNvPr id="10" name="TextBox 9">
            <a:extLst>
              <a:ext uri="{FF2B5EF4-FFF2-40B4-BE49-F238E27FC236}">
                <a16:creationId xmlns:a16="http://schemas.microsoft.com/office/drawing/2014/main" id="{467A5CC1-CDE9-A046-CC26-97139EF68D34}"/>
              </a:ext>
            </a:extLst>
          </p:cNvPr>
          <p:cNvSpPr txBox="1"/>
          <p:nvPr/>
        </p:nvSpPr>
        <p:spPr>
          <a:xfrm>
            <a:off x="5014452" y="25567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يساعد على مواكبة التطوّرات التكنولوجية والمتغيّرات المتسارعة</a:t>
            </a:r>
            <a:endParaRPr lang="en-US" dirty="0"/>
          </a:p>
        </p:txBody>
      </p:sp>
      <p:sp>
        <p:nvSpPr>
          <p:cNvPr id="11" name="TextBox 10">
            <a:extLst>
              <a:ext uri="{FF2B5EF4-FFF2-40B4-BE49-F238E27FC236}">
                <a16:creationId xmlns:a16="http://schemas.microsoft.com/office/drawing/2014/main" id="{AE251E79-C05C-A082-3ACB-EC87469600C9}"/>
              </a:ext>
            </a:extLst>
          </p:cNvPr>
          <p:cNvSpPr txBox="1"/>
          <p:nvPr/>
        </p:nvSpPr>
        <p:spPr>
          <a:xfrm>
            <a:off x="5014452" y="33028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يزيد من القيمة السوقية للموظّف ويحسّن فرص التوظيف</a:t>
            </a:r>
            <a:endParaRPr lang="en-US" dirty="0"/>
          </a:p>
        </p:txBody>
      </p:sp>
      <p:sp>
        <p:nvSpPr>
          <p:cNvPr id="12" name="TextBox 11">
            <a:extLst>
              <a:ext uri="{FF2B5EF4-FFF2-40B4-BE49-F238E27FC236}">
                <a16:creationId xmlns:a16="http://schemas.microsoft.com/office/drawing/2014/main" id="{1F72C282-AAE4-D03D-4942-4C2CD5EDAC49}"/>
              </a:ext>
            </a:extLst>
          </p:cNvPr>
          <p:cNvSpPr txBox="1"/>
          <p:nvPr/>
        </p:nvSpPr>
        <p:spPr>
          <a:xfrm>
            <a:off x="5014452" y="40490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يساهم في تحقيق التوازن بين الطموحات الشخصية ومتطلّبات المؤسّسة</a:t>
            </a:r>
            <a:endParaRPr lang="en-US" dirty="0"/>
          </a:p>
        </p:txBody>
      </p:sp>
      <p:sp>
        <p:nvSpPr>
          <p:cNvPr id="13" name="TextBox 12">
            <a:extLst>
              <a:ext uri="{FF2B5EF4-FFF2-40B4-BE49-F238E27FC236}">
                <a16:creationId xmlns:a16="http://schemas.microsoft.com/office/drawing/2014/main" id="{C213EE86-7C96-5529-E3EB-CF677DB8A62F}"/>
              </a:ext>
            </a:extLst>
          </p:cNvPr>
          <p:cNvSpPr txBox="1"/>
          <p:nvPr/>
        </p:nvSpPr>
        <p:spPr>
          <a:xfrm>
            <a:off x="5014452" y="525614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يمنح الموظّف شعوراً بالتحكّم في مساره المهني بدلاً من الانجراف مع الظروف</a:t>
            </a:r>
            <a:endParaRPr lang="en-US" dirty="0"/>
          </a:p>
        </p:txBody>
      </p:sp>
      <p:grpSp>
        <p:nvGrpSpPr>
          <p:cNvPr id="14" name="Group 13">
            <a:extLst>
              <a:ext uri="{FF2B5EF4-FFF2-40B4-BE49-F238E27FC236}">
                <a16:creationId xmlns:a16="http://schemas.microsoft.com/office/drawing/2014/main" id="{58BEBC01-8C6A-E053-5179-D5ACFDA31802}"/>
              </a:ext>
            </a:extLst>
          </p:cNvPr>
          <p:cNvGrpSpPr/>
          <p:nvPr/>
        </p:nvGrpSpPr>
        <p:grpSpPr>
          <a:xfrm>
            <a:off x="13970258" y="1219200"/>
            <a:ext cx="2887345" cy="4800600"/>
            <a:chOff x="8247884" y="1028700"/>
            <a:chExt cx="2887345" cy="4800600"/>
          </a:xfrm>
        </p:grpSpPr>
        <p:grpSp>
          <p:nvGrpSpPr>
            <p:cNvPr id="15" name="Group 14">
              <a:extLst>
                <a:ext uri="{FF2B5EF4-FFF2-40B4-BE49-F238E27FC236}">
                  <a16:creationId xmlns:a16="http://schemas.microsoft.com/office/drawing/2014/main" id="{9F2F60A6-E910-820E-B334-F60C2D1C7DCB}"/>
                </a:ext>
              </a:extLst>
            </p:cNvPr>
            <p:cNvGrpSpPr/>
            <p:nvPr/>
          </p:nvGrpSpPr>
          <p:grpSpPr>
            <a:xfrm>
              <a:off x="8247884" y="1028700"/>
              <a:ext cx="2887345" cy="4800600"/>
              <a:chOff x="3940714" y="0"/>
              <a:chExt cx="1582258" cy="2631417"/>
            </a:xfrm>
          </p:grpSpPr>
          <p:sp>
            <p:nvSpPr>
              <p:cNvPr id="18" name="Rectangle: Rounded Corners 17">
                <a:extLst>
                  <a:ext uri="{FF2B5EF4-FFF2-40B4-BE49-F238E27FC236}">
                    <a16:creationId xmlns:a16="http://schemas.microsoft.com/office/drawing/2014/main" id="{65EBA0F8-AE47-D839-38EA-79AF8551B83D}"/>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E24E02F5-0ED2-1124-54A4-65F254E4F1A9}"/>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مربع نص 166">
              <a:extLst>
                <a:ext uri="{FF2B5EF4-FFF2-40B4-BE49-F238E27FC236}">
                  <a16:creationId xmlns:a16="http://schemas.microsoft.com/office/drawing/2014/main" id="{0FF3F3FE-7FA4-ED3B-178E-B6C3DDC2D3C7}"/>
                </a:ext>
              </a:extLst>
            </p:cNvPr>
            <p:cNvSpPr txBox="1"/>
            <p:nvPr/>
          </p:nvSpPr>
          <p:spPr>
            <a:xfrm>
              <a:off x="8520687" y="4428572"/>
              <a:ext cx="2179765" cy="666804"/>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الوظيفة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Businessman ">
              <a:extLst>
                <a:ext uri="{FF2B5EF4-FFF2-40B4-BE49-F238E27FC236}">
                  <a16:creationId xmlns:a16="http://schemas.microsoft.com/office/drawing/2014/main" id="{83056EB0-E9CB-A882-FAC3-4B917CB081C7}"/>
                </a:ext>
              </a:extLst>
            </p:cNvPr>
            <p:cNvPicPr>
              <a:picLocks noChangeAspect="1" noChangeArrowheads="1"/>
            </p:cNvPicPr>
            <p:nvPr/>
          </p:nvPicPr>
          <p:blipFill>
            <a:blip r:embed="rId7">
              <a:lum bright="70000" contrast="-70000"/>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747547" y="1433169"/>
              <a:ext cx="1956158" cy="195563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477281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FE122-C1AC-406F-87FD-9E8E98ED39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076812-F732-C253-BC93-EF1E6B60A4D7}"/>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الفرق بين الوظيفة والمسار المهني والتخطيط الوظيفي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06D9B4-6F82-AEDB-AA8C-FAF6544912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Career advancement ">
            <a:extLst>
              <a:ext uri="{FF2B5EF4-FFF2-40B4-BE49-F238E27FC236}">
                <a16:creationId xmlns:a16="http://schemas.microsoft.com/office/drawing/2014/main" id="{99B48943-6576-58C7-6FF2-93AF6BB76C3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2112644"/>
            <a:ext cx="3716655" cy="3716655"/>
          </a:xfrm>
          <a:prstGeom prst="rect">
            <a:avLst/>
          </a:prstGeom>
          <a:noFill/>
          <a:ln>
            <a:noFill/>
          </a:ln>
        </p:spPr>
      </p:pic>
      <p:grpSp>
        <p:nvGrpSpPr>
          <p:cNvPr id="31" name="Group 30">
            <a:extLst>
              <a:ext uri="{FF2B5EF4-FFF2-40B4-BE49-F238E27FC236}">
                <a16:creationId xmlns:a16="http://schemas.microsoft.com/office/drawing/2014/main" id="{583F6A2B-383D-9BE8-638F-9CCB8D28F3FE}"/>
              </a:ext>
            </a:extLst>
          </p:cNvPr>
          <p:cNvGrpSpPr/>
          <p:nvPr/>
        </p:nvGrpSpPr>
        <p:grpSpPr>
          <a:xfrm>
            <a:off x="8247884" y="1219200"/>
            <a:ext cx="2887345" cy="4800600"/>
            <a:chOff x="8247884" y="1028700"/>
            <a:chExt cx="2887345" cy="4800600"/>
          </a:xfrm>
        </p:grpSpPr>
        <p:grpSp>
          <p:nvGrpSpPr>
            <p:cNvPr id="16" name="Group 15">
              <a:extLst>
                <a:ext uri="{FF2B5EF4-FFF2-40B4-BE49-F238E27FC236}">
                  <a16:creationId xmlns:a16="http://schemas.microsoft.com/office/drawing/2014/main" id="{C1395D5A-C24D-AB4C-8ABE-8D9689AE3510}"/>
                </a:ext>
              </a:extLst>
            </p:cNvPr>
            <p:cNvGrpSpPr/>
            <p:nvPr/>
          </p:nvGrpSpPr>
          <p:grpSpPr>
            <a:xfrm>
              <a:off x="8247884" y="1028700"/>
              <a:ext cx="2887345" cy="4800600"/>
              <a:chOff x="3940714" y="0"/>
              <a:chExt cx="1582258" cy="2631417"/>
            </a:xfrm>
          </p:grpSpPr>
          <p:sp>
            <p:nvSpPr>
              <p:cNvPr id="23" name="Rectangle: Rounded Corners 22">
                <a:extLst>
                  <a:ext uri="{FF2B5EF4-FFF2-40B4-BE49-F238E27FC236}">
                    <a16:creationId xmlns:a16="http://schemas.microsoft.com/office/drawing/2014/main" id="{B4F600DB-6968-CA55-59B3-1C143A31F47A}"/>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C3368616-C5FE-F91C-888F-D73C6A7DFBE0}"/>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مربع نص 166">
              <a:extLst>
                <a:ext uri="{FF2B5EF4-FFF2-40B4-BE49-F238E27FC236}">
                  <a16:creationId xmlns:a16="http://schemas.microsoft.com/office/drawing/2014/main" id="{91323554-12F0-D262-350B-00666FB702C8}"/>
                </a:ext>
              </a:extLst>
            </p:cNvPr>
            <p:cNvSpPr txBox="1"/>
            <p:nvPr/>
          </p:nvSpPr>
          <p:spPr>
            <a:xfrm>
              <a:off x="8520687" y="4428572"/>
              <a:ext cx="2179765" cy="666804"/>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الوظيفة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Businessman ">
              <a:extLst>
                <a:ext uri="{FF2B5EF4-FFF2-40B4-BE49-F238E27FC236}">
                  <a16:creationId xmlns:a16="http://schemas.microsoft.com/office/drawing/2014/main" id="{85B93424-F515-83ED-E38F-3D2C56B23BC9}"/>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747547" y="1433169"/>
              <a:ext cx="1956158" cy="19556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1F74A7A2-2C85-4D93-C8C9-3D72C130AB36}"/>
              </a:ext>
            </a:extLst>
          </p:cNvPr>
          <p:cNvGrpSpPr/>
          <p:nvPr/>
        </p:nvGrpSpPr>
        <p:grpSpPr>
          <a:xfrm>
            <a:off x="13442366" y="1219200"/>
            <a:ext cx="2887345" cy="4800600"/>
            <a:chOff x="4652327" y="1028700"/>
            <a:chExt cx="2887345" cy="4800600"/>
          </a:xfrm>
        </p:grpSpPr>
        <p:grpSp>
          <p:nvGrpSpPr>
            <p:cNvPr id="15" name="Group 14">
              <a:extLst>
                <a:ext uri="{FF2B5EF4-FFF2-40B4-BE49-F238E27FC236}">
                  <a16:creationId xmlns:a16="http://schemas.microsoft.com/office/drawing/2014/main" id="{707B9346-BEE2-7322-A564-5B5515C7ACB1}"/>
                </a:ext>
              </a:extLst>
            </p:cNvPr>
            <p:cNvGrpSpPr/>
            <p:nvPr/>
          </p:nvGrpSpPr>
          <p:grpSpPr>
            <a:xfrm>
              <a:off x="4652327" y="1028700"/>
              <a:ext cx="2887345" cy="4800600"/>
              <a:chOff x="1970357" y="0"/>
              <a:chExt cx="1582258" cy="2631417"/>
            </a:xfrm>
          </p:grpSpPr>
          <p:sp>
            <p:nvSpPr>
              <p:cNvPr id="25" name="Rectangle: Rounded Corners 24">
                <a:extLst>
                  <a:ext uri="{FF2B5EF4-FFF2-40B4-BE49-F238E27FC236}">
                    <a16:creationId xmlns:a16="http://schemas.microsoft.com/office/drawing/2014/main" id="{15B84D49-0C4A-1868-26E4-8613D5328EFA}"/>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A2270280-E1DA-530E-6C93-82CFA8C5A9B0}"/>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E264BB9A-5534-9D52-BA63-BBBD9EAA978A}"/>
                </a:ext>
              </a:extLst>
            </p:cNvPr>
            <p:cNvSpPr txBox="1"/>
            <p:nvPr/>
          </p:nvSpPr>
          <p:spPr>
            <a:xfrm>
              <a:off x="5006065" y="4428579"/>
              <a:ext cx="2179765" cy="75835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المسار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Mentorship ">
              <a:extLst>
                <a:ext uri="{FF2B5EF4-FFF2-40B4-BE49-F238E27FC236}">
                  <a16:creationId xmlns:a16="http://schemas.microsoft.com/office/drawing/2014/main" id="{7D939CEA-0A40-03DF-A904-EA65F54C48B0}"/>
                </a:ext>
              </a:extLst>
            </p:cNvPr>
            <p:cNvPicPr>
              <a:picLocks noChangeAspect="1" noChangeArrowheads="1"/>
            </p:cNvPicPr>
            <p:nvPr/>
          </p:nvPicPr>
          <p:blipFill>
            <a:blip r:embed="rId7">
              <a:lum bright="70000" contrast="-70000"/>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038135" y="1298870"/>
              <a:ext cx="2224827" cy="2224236"/>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a:extLst>
              <a:ext uri="{FF2B5EF4-FFF2-40B4-BE49-F238E27FC236}">
                <a16:creationId xmlns:a16="http://schemas.microsoft.com/office/drawing/2014/main" id="{0A318DEE-9098-B731-CD2F-FB23B7CD4B3A}"/>
              </a:ext>
            </a:extLst>
          </p:cNvPr>
          <p:cNvSpPr txBox="1"/>
          <p:nvPr/>
        </p:nvSpPr>
        <p:spPr>
          <a:xfrm>
            <a:off x="1239338" y="3045973"/>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هي مجموعة المهام والمسؤوليات التي يؤدّيها الفرد مقابل أجر في منظّمة معيّنة. وهي تمثّل المحطّة الحالية في رحلة الفرد المهنية</a:t>
            </a:r>
            <a:endParaRPr lang="en-US" dirty="0"/>
          </a:p>
        </p:txBody>
      </p:sp>
    </p:spTree>
    <p:extLst>
      <p:ext uri="{BB962C8B-B14F-4D97-AF65-F5344CB8AC3E}">
        <p14:creationId xmlns:p14="http://schemas.microsoft.com/office/powerpoint/2010/main" val="572773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DE661-20FB-78C7-93F1-936B7699D0F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8BBD56D-0562-07CB-C4D0-1550957D9B85}"/>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الفرق بين الوظيفة والمسار المهني والتخطيط الوظيفي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5EEE107-A06C-AC9E-A775-B1B22F707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a16="http://schemas.microsoft.com/office/drawing/2014/main" id="{932CEF18-333B-79DC-85D5-1F265387E226}"/>
              </a:ext>
            </a:extLst>
          </p:cNvPr>
          <p:cNvGrpSpPr/>
          <p:nvPr/>
        </p:nvGrpSpPr>
        <p:grpSpPr>
          <a:xfrm>
            <a:off x="13822774" y="1219200"/>
            <a:ext cx="2887345" cy="4800600"/>
            <a:chOff x="8247884" y="1028700"/>
            <a:chExt cx="2887345" cy="4800600"/>
          </a:xfrm>
        </p:grpSpPr>
        <p:grpSp>
          <p:nvGrpSpPr>
            <p:cNvPr id="16" name="Group 15">
              <a:extLst>
                <a:ext uri="{FF2B5EF4-FFF2-40B4-BE49-F238E27FC236}">
                  <a16:creationId xmlns:a16="http://schemas.microsoft.com/office/drawing/2014/main" id="{EC9A4024-1437-90C1-8AF2-3B92EECACAB9}"/>
                </a:ext>
              </a:extLst>
            </p:cNvPr>
            <p:cNvGrpSpPr/>
            <p:nvPr/>
          </p:nvGrpSpPr>
          <p:grpSpPr>
            <a:xfrm>
              <a:off x="8247884" y="1028700"/>
              <a:ext cx="2887345" cy="4800600"/>
              <a:chOff x="3940714" y="0"/>
              <a:chExt cx="1582258" cy="2631417"/>
            </a:xfrm>
          </p:grpSpPr>
          <p:sp>
            <p:nvSpPr>
              <p:cNvPr id="23" name="Rectangle: Rounded Corners 22">
                <a:extLst>
                  <a:ext uri="{FF2B5EF4-FFF2-40B4-BE49-F238E27FC236}">
                    <a16:creationId xmlns:a16="http://schemas.microsoft.com/office/drawing/2014/main" id="{47935EA0-19B4-57D1-DA0D-BCBF7627EA9C}"/>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1EFE500A-508B-18DF-6187-3CD247602B98}"/>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مربع نص 166">
              <a:extLst>
                <a:ext uri="{FF2B5EF4-FFF2-40B4-BE49-F238E27FC236}">
                  <a16:creationId xmlns:a16="http://schemas.microsoft.com/office/drawing/2014/main" id="{CE642B38-EE28-634D-A2AD-E365A90C5FA0}"/>
                </a:ext>
              </a:extLst>
            </p:cNvPr>
            <p:cNvSpPr txBox="1"/>
            <p:nvPr/>
          </p:nvSpPr>
          <p:spPr>
            <a:xfrm>
              <a:off x="8520687" y="4428572"/>
              <a:ext cx="2179765" cy="666804"/>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الوظيفة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Businessman ">
              <a:extLst>
                <a:ext uri="{FF2B5EF4-FFF2-40B4-BE49-F238E27FC236}">
                  <a16:creationId xmlns:a16="http://schemas.microsoft.com/office/drawing/2014/main" id="{16C145D6-4796-DE90-0472-8ABF745464DD}"/>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747547" y="1433169"/>
              <a:ext cx="1956158" cy="19556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BA141B40-846F-C9E5-04A4-9A7D24C9505F}"/>
              </a:ext>
            </a:extLst>
          </p:cNvPr>
          <p:cNvGrpSpPr/>
          <p:nvPr/>
        </p:nvGrpSpPr>
        <p:grpSpPr>
          <a:xfrm>
            <a:off x="8364619" y="1219200"/>
            <a:ext cx="2887345" cy="4800600"/>
            <a:chOff x="4652327" y="1028700"/>
            <a:chExt cx="2887345" cy="4800600"/>
          </a:xfrm>
        </p:grpSpPr>
        <p:grpSp>
          <p:nvGrpSpPr>
            <p:cNvPr id="15" name="Group 14">
              <a:extLst>
                <a:ext uri="{FF2B5EF4-FFF2-40B4-BE49-F238E27FC236}">
                  <a16:creationId xmlns:a16="http://schemas.microsoft.com/office/drawing/2014/main" id="{30481B28-66F8-549B-5048-2706B79D4F5B}"/>
                </a:ext>
              </a:extLst>
            </p:cNvPr>
            <p:cNvGrpSpPr/>
            <p:nvPr/>
          </p:nvGrpSpPr>
          <p:grpSpPr>
            <a:xfrm>
              <a:off x="4652327" y="1028700"/>
              <a:ext cx="2887345" cy="4800600"/>
              <a:chOff x="1970357" y="0"/>
              <a:chExt cx="1582258" cy="2631417"/>
            </a:xfrm>
          </p:grpSpPr>
          <p:sp>
            <p:nvSpPr>
              <p:cNvPr id="25" name="Rectangle: Rounded Corners 24">
                <a:extLst>
                  <a:ext uri="{FF2B5EF4-FFF2-40B4-BE49-F238E27FC236}">
                    <a16:creationId xmlns:a16="http://schemas.microsoft.com/office/drawing/2014/main" id="{62F208CA-880C-EAB2-C9A4-F4946D6448DA}"/>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A7B0939A-EE12-2875-1EB8-39CCE8DADCAF}"/>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060D0F04-1190-DA9B-DDBB-F54677F3F7F0}"/>
                </a:ext>
              </a:extLst>
            </p:cNvPr>
            <p:cNvSpPr txBox="1"/>
            <p:nvPr/>
          </p:nvSpPr>
          <p:spPr>
            <a:xfrm>
              <a:off x="5006065" y="4428579"/>
              <a:ext cx="2179765" cy="75835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المسار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Mentorship ">
              <a:extLst>
                <a:ext uri="{FF2B5EF4-FFF2-40B4-BE49-F238E27FC236}">
                  <a16:creationId xmlns:a16="http://schemas.microsoft.com/office/drawing/2014/main" id="{C9D03A73-0AB8-D377-8E95-61C6CDFE20AA}"/>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038135" y="1298870"/>
              <a:ext cx="2224827" cy="22242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C351ABDB-9D28-2E84-6694-17A9FD138AFC}"/>
              </a:ext>
            </a:extLst>
          </p:cNvPr>
          <p:cNvGrpSpPr/>
          <p:nvPr/>
        </p:nvGrpSpPr>
        <p:grpSpPr>
          <a:xfrm>
            <a:off x="16548143" y="1219200"/>
            <a:ext cx="2887345" cy="4800600"/>
            <a:chOff x="1056769" y="1028700"/>
            <a:chExt cx="2887345" cy="4800600"/>
          </a:xfrm>
        </p:grpSpPr>
        <p:grpSp>
          <p:nvGrpSpPr>
            <p:cNvPr id="14" name="Group 13">
              <a:extLst>
                <a:ext uri="{FF2B5EF4-FFF2-40B4-BE49-F238E27FC236}">
                  <a16:creationId xmlns:a16="http://schemas.microsoft.com/office/drawing/2014/main" id="{7ABC7770-1C0F-248A-181E-A7BA32B61CBB}"/>
                </a:ext>
              </a:extLst>
            </p:cNvPr>
            <p:cNvGrpSpPr/>
            <p:nvPr/>
          </p:nvGrpSpPr>
          <p:grpSpPr>
            <a:xfrm>
              <a:off x="1056769" y="1028700"/>
              <a:ext cx="2887345" cy="4800600"/>
              <a:chOff x="0" y="0"/>
              <a:chExt cx="1582258" cy="2631417"/>
            </a:xfrm>
          </p:grpSpPr>
          <p:sp>
            <p:nvSpPr>
              <p:cNvPr id="27" name="Rectangle: Rounded Corners 26">
                <a:extLst>
                  <a:ext uri="{FF2B5EF4-FFF2-40B4-BE49-F238E27FC236}">
                    <a16:creationId xmlns:a16="http://schemas.microsoft.com/office/drawing/2014/main" id="{C83A5CD8-E7F9-88FA-99D4-33F0C04C75ED}"/>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1C3259F4-B9ED-F50C-8202-5BBC8A6BF55B}"/>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3742FD54-988D-4BF0-3B06-88B17A1D3B87}"/>
                </a:ext>
              </a:extLst>
            </p:cNvPr>
            <p:cNvSpPr txBox="1"/>
            <p:nvPr/>
          </p:nvSpPr>
          <p:spPr>
            <a:xfrm>
              <a:off x="1410559" y="4384007"/>
              <a:ext cx="2179765" cy="123017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التخطيط الوظيفي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Career path ">
              <a:extLst>
                <a:ext uri="{FF2B5EF4-FFF2-40B4-BE49-F238E27FC236}">
                  <a16:creationId xmlns:a16="http://schemas.microsoft.com/office/drawing/2014/main" id="{0F5C2C26-8644-6965-0651-136ED5873978}"/>
                </a:ext>
              </a:extLst>
            </p:cNvPr>
            <p:cNvPicPr>
              <a:picLocks noChangeAspect="1" noChangeArrowheads="1"/>
            </p:cNvPicPr>
            <p:nvPr/>
          </p:nvPicPr>
          <p:blipFill>
            <a:blip r:embed="rId8">
              <a:lum bright="70000" contrast="-70000"/>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328723" y="1298870"/>
              <a:ext cx="2224827" cy="222423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541F43A5-857E-15F0-A786-D1658EED5331}"/>
              </a:ext>
            </a:extLst>
          </p:cNvPr>
          <p:cNvSpPr txBox="1"/>
          <p:nvPr/>
        </p:nvSpPr>
        <p:spPr>
          <a:xfrm>
            <a:off x="1239338" y="3045973"/>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هو سلسلة مترابطة من التجارب والخبرات والمناصب التي يشغلها الفرد خلال حياته العملية. ويشمل نموّه المهني، وتطوّر مهاراته، واتّجاهات تقدّمه الوظيفي على المدى الطويل</a:t>
            </a:r>
            <a:endParaRPr lang="en-US" dirty="0"/>
          </a:p>
        </p:txBody>
      </p:sp>
    </p:spTree>
    <p:extLst>
      <p:ext uri="{BB962C8B-B14F-4D97-AF65-F5344CB8AC3E}">
        <p14:creationId xmlns:p14="http://schemas.microsoft.com/office/powerpoint/2010/main" val="288066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7906D-520B-9F19-15C9-42BC73EB397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F4C765-CAA2-532D-F090-1DF41CA243D5}"/>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الفرق بين الوظيفة والمسار المهني والتخطيط الوظيفي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3D497B5-ADB0-47AB-417F-3670C3FC7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0" name="Group 29">
            <a:extLst>
              <a:ext uri="{FF2B5EF4-FFF2-40B4-BE49-F238E27FC236}">
                <a16:creationId xmlns:a16="http://schemas.microsoft.com/office/drawing/2014/main" id="{86010469-ED55-66B7-33DD-44F05191A9DC}"/>
              </a:ext>
            </a:extLst>
          </p:cNvPr>
          <p:cNvGrpSpPr/>
          <p:nvPr/>
        </p:nvGrpSpPr>
        <p:grpSpPr>
          <a:xfrm>
            <a:off x="15182676" y="1219200"/>
            <a:ext cx="2887345" cy="4800600"/>
            <a:chOff x="4652327" y="1028700"/>
            <a:chExt cx="2887345" cy="4800600"/>
          </a:xfrm>
        </p:grpSpPr>
        <p:grpSp>
          <p:nvGrpSpPr>
            <p:cNvPr id="15" name="Group 14">
              <a:extLst>
                <a:ext uri="{FF2B5EF4-FFF2-40B4-BE49-F238E27FC236}">
                  <a16:creationId xmlns:a16="http://schemas.microsoft.com/office/drawing/2014/main" id="{2562A346-41C3-8C06-DB66-37E5E4C41073}"/>
                </a:ext>
              </a:extLst>
            </p:cNvPr>
            <p:cNvGrpSpPr/>
            <p:nvPr/>
          </p:nvGrpSpPr>
          <p:grpSpPr>
            <a:xfrm>
              <a:off x="4652327" y="1028700"/>
              <a:ext cx="2887345" cy="4800600"/>
              <a:chOff x="1970357" y="0"/>
              <a:chExt cx="1582258" cy="2631417"/>
            </a:xfrm>
          </p:grpSpPr>
          <p:sp>
            <p:nvSpPr>
              <p:cNvPr id="25" name="Rectangle: Rounded Corners 24">
                <a:extLst>
                  <a:ext uri="{FF2B5EF4-FFF2-40B4-BE49-F238E27FC236}">
                    <a16:creationId xmlns:a16="http://schemas.microsoft.com/office/drawing/2014/main" id="{6C4AA27F-F12E-692A-86C1-8608112AF885}"/>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24BE902E-7DBE-488C-3D67-2AA5194AF22E}"/>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4C106558-4D60-9166-4658-E2CE8E6BECAD}"/>
                </a:ext>
              </a:extLst>
            </p:cNvPr>
            <p:cNvSpPr txBox="1"/>
            <p:nvPr/>
          </p:nvSpPr>
          <p:spPr>
            <a:xfrm>
              <a:off x="5006065" y="4428579"/>
              <a:ext cx="2179765" cy="75835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المسار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Mentorship ">
              <a:extLst>
                <a:ext uri="{FF2B5EF4-FFF2-40B4-BE49-F238E27FC236}">
                  <a16:creationId xmlns:a16="http://schemas.microsoft.com/office/drawing/2014/main" id="{84614F29-AF82-614A-C075-3BF0FB54D2FE}"/>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038135" y="1298870"/>
              <a:ext cx="2224827" cy="22242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F762DAEA-E9B6-4261-2EBA-959D45056A78}"/>
              </a:ext>
            </a:extLst>
          </p:cNvPr>
          <p:cNvGrpSpPr/>
          <p:nvPr/>
        </p:nvGrpSpPr>
        <p:grpSpPr>
          <a:xfrm>
            <a:off x="8362196" y="1219200"/>
            <a:ext cx="2887345" cy="4800600"/>
            <a:chOff x="1056769" y="1028700"/>
            <a:chExt cx="2887345" cy="4800600"/>
          </a:xfrm>
        </p:grpSpPr>
        <p:grpSp>
          <p:nvGrpSpPr>
            <p:cNvPr id="14" name="Group 13">
              <a:extLst>
                <a:ext uri="{FF2B5EF4-FFF2-40B4-BE49-F238E27FC236}">
                  <a16:creationId xmlns:a16="http://schemas.microsoft.com/office/drawing/2014/main" id="{77CFD2F8-668B-D83A-729C-6ACE5B79F41B}"/>
                </a:ext>
              </a:extLst>
            </p:cNvPr>
            <p:cNvGrpSpPr/>
            <p:nvPr/>
          </p:nvGrpSpPr>
          <p:grpSpPr>
            <a:xfrm>
              <a:off x="1056769" y="1028700"/>
              <a:ext cx="2887345" cy="4800600"/>
              <a:chOff x="0" y="0"/>
              <a:chExt cx="1582258" cy="2631417"/>
            </a:xfrm>
          </p:grpSpPr>
          <p:sp>
            <p:nvSpPr>
              <p:cNvPr id="27" name="Rectangle: Rounded Corners 26">
                <a:extLst>
                  <a:ext uri="{FF2B5EF4-FFF2-40B4-BE49-F238E27FC236}">
                    <a16:creationId xmlns:a16="http://schemas.microsoft.com/office/drawing/2014/main" id="{FA05E80B-8E04-C245-2234-B7CCE3C992E4}"/>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27E1CEF1-6176-3096-9FA3-E31F1B8E662E}"/>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8EFCCB02-B3CE-FE21-11D3-50AD03CEB825}"/>
                </a:ext>
              </a:extLst>
            </p:cNvPr>
            <p:cNvSpPr txBox="1"/>
            <p:nvPr/>
          </p:nvSpPr>
          <p:spPr>
            <a:xfrm>
              <a:off x="1410559" y="4384007"/>
              <a:ext cx="2179765" cy="123017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التخطيط الوظيفي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Career path ">
              <a:extLst>
                <a:ext uri="{FF2B5EF4-FFF2-40B4-BE49-F238E27FC236}">
                  <a16:creationId xmlns:a16="http://schemas.microsoft.com/office/drawing/2014/main" id="{A0D10462-CFF1-77C0-0A8A-D8F4D3C7D6E6}"/>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328723" y="1298870"/>
              <a:ext cx="2224827" cy="222423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9C3BD0F-B49E-9BDA-197F-0A0D241B212C}"/>
              </a:ext>
            </a:extLst>
          </p:cNvPr>
          <p:cNvSpPr txBox="1"/>
          <p:nvPr/>
        </p:nvSpPr>
        <p:spPr>
          <a:xfrm>
            <a:off x="1239338" y="3234084"/>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هو العملية المنهجية التي يحدّد من خلالها الفرد أهدافه المهنية ويضع خطّة واضحة المعالم لتحقيقها، مع مراعاة قدراته وميوله واحتياجات سوق العمل</a:t>
            </a:r>
            <a:endParaRPr lang="en-US" dirty="0"/>
          </a:p>
        </p:txBody>
      </p:sp>
    </p:spTree>
    <p:extLst>
      <p:ext uri="{BB962C8B-B14F-4D97-AF65-F5344CB8AC3E}">
        <p14:creationId xmlns:p14="http://schemas.microsoft.com/office/powerpoint/2010/main" val="4193032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32BE9-812E-0F9E-61D8-B860DDABC6C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1D9ECE4-604C-403E-2ADA-661F5AA7BA06}"/>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توضيحي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C9D1F3D-4DFE-AB4E-BC00-555DFA6872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Rectangle: Rounded Corners 9">
            <a:extLst>
              <a:ext uri="{FF2B5EF4-FFF2-40B4-BE49-F238E27FC236}">
                <a16:creationId xmlns:a16="http://schemas.microsoft.com/office/drawing/2014/main" id="{44872A7A-EA72-93F1-F89A-37AAF742C49D}"/>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FA48DF6-C7AF-4ED4-4816-0BB36D444023}"/>
              </a:ext>
            </a:extLst>
          </p:cNvPr>
          <p:cNvSpPr txBox="1"/>
          <p:nvPr/>
        </p:nvSpPr>
        <p:spPr>
          <a:xfrm>
            <a:off x="5351489" y="2289104"/>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سارة خرّيجة هندسة برمجيات، تعمل حالياً في وظيفة مبرمجة. لكن مسارها المهني يتضمّن التطوّر لتصبح مديرة مشاريع تقنية ثم مديرة تنفيذية للتكنولوجيا في المستقبل. أمّا تخطيطها الوظيفي فيشمل الحصول على شهادة إدارة المشاريع </a:t>
            </a:r>
            <a:r>
              <a:rPr lang="en-US" dirty="0"/>
              <a:t>PMP</a:t>
            </a:r>
            <a:r>
              <a:rPr lang="ar-SA" dirty="0"/>
              <a:t>، حضور دورات في القيادة، وبناء شبكة علاقات مع المدراء التنفيذيين في الصناعة</a:t>
            </a:r>
            <a:endParaRPr lang="en-US" dirty="0"/>
          </a:p>
        </p:txBody>
      </p:sp>
      <p:grpSp>
        <p:nvGrpSpPr>
          <p:cNvPr id="2" name="Group 1">
            <a:extLst>
              <a:ext uri="{FF2B5EF4-FFF2-40B4-BE49-F238E27FC236}">
                <a16:creationId xmlns:a16="http://schemas.microsoft.com/office/drawing/2014/main" id="{BCC62D43-C3CC-1AAF-1F75-95B0D8490576}"/>
              </a:ext>
            </a:extLst>
          </p:cNvPr>
          <p:cNvGrpSpPr/>
          <p:nvPr/>
        </p:nvGrpSpPr>
        <p:grpSpPr>
          <a:xfrm>
            <a:off x="14291048" y="1219200"/>
            <a:ext cx="2887345" cy="4800600"/>
            <a:chOff x="1056769" y="1028700"/>
            <a:chExt cx="2887345" cy="4800600"/>
          </a:xfrm>
        </p:grpSpPr>
        <p:grpSp>
          <p:nvGrpSpPr>
            <p:cNvPr id="4" name="Group 3">
              <a:extLst>
                <a:ext uri="{FF2B5EF4-FFF2-40B4-BE49-F238E27FC236}">
                  <a16:creationId xmlns:a16="http://schemas.microsoft.com/office/drawing/2014/main" id="{C7267778-F266-2627-D45C-F956931C95EA}"/>
                </a:ext>
              </a:extLst>
            </p:cNvPr>
            <p:cNvGrpSpPr/>
            <p:nvPr/>
          </p:nvGrpSpPr>
          <p:grpSpPr>
            <a:xfrm>
              <a:off x="1056769" y="1028700"/>
              <a:ext cx="2887345" cy="4800600"/>
              <a:chOff x="0" y="0"/>
              <a:chExt cx="1582258" cy="2631417"/>
            </a:xfrm>
          </p:grpSpPr>
          <p:sp>
            <p:nvSpPr>
              <p:cNvPr id="7" name="Rectangle: Rounded Corners 6">
                <a:extLst>
                  <a:ext uri="{FF2B5EF4-FFF2-40B4-BE49-F238E27FC236}">
                    <a16:creationId xmlns:a16="http://schemas.microsoft.com/office/drawing/2014/main" id="{17909A83-A112-1A72-DDB0-5BF83B47B206}"/>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3" name="Oval 12">
                <a:extLst>
                  <a:ext uri="{FF2B5EF4-FFF2-40B4-BE49-F238E27FC236}">
                    <a16:creationId xmlns:a16="http://schemas.microsoft.com/office/drawing/2014/main" id="{6390E67A-E27A-9358-C9DB-4C18AD8850AC}"/>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 name="مربع نص 166">
              <a:extLst>
                <a:ext uri="{FF2B5EF4-FFF2-40B4-BE49-F238E27FC236}">
                  <a16:creationId xmlns:a16="http://schemas.microsoft.com/office/drawing/2014/main" id="{AE399FBE-461F-968C-1F1A-D462F99F5B0A}"/>
                </a:ext>
              </a:extLst>
            </p:cNvPr>
            <p:cNvSpPr txBox="1"/>
            <p:nvPr/>
          </p:nvSpPr>
          <p:spPr>
            <a:xfrm>
              <a:off x="1410559" y="4384007"/>
              <a:ext cx="2179765" cy="123017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التخطيط الوظيفي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descr="Career path ">
              <a:extLst>
                <a:ext uri="{FF2B5EF4-FFF2-40B4-BE49-F238E27FC236}">
                  <a16:creationId xmlns:a16="http://schemas.microsoft.com/office/drawing/2014/main" id="{5EBC143A-E19B-6AAA-3B03-B2FA6D60E0E4}"/>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328723" y="1298870"/>
              <a:ext cx="2224827" cy="2224236"/>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13" descr="Succession planning ">
            <a:extLst>
              <a:ext uri="{FF2B5EF4-FFF2-40B4-BE49-F238E27FC236}">
                <a16:creationId xmlns:a16="http://schemas.microsoft.com/office/drawing/2014/main" id="{75288A98-45A5-9AFF-9A93-304328DC538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8157" y="1219200"/>
            <a:ext cx="3747560" cy="3747560"/>
          </a:xfrm>
          <a:prstGeom prst="rect">
            <a:avLst/>
          </a:prstGeom>
          <a:noFill/>
          <a:ln>
            <a:noFill/>
          </a:ln>
        </p:spPr>
      </p:pic>
    </p:spTree>
    <p:extLst>
      <p:ext uri="{BB962C8B-B14F-4D97-AF65-F5344CB8AC3E}">
        <p14:creationId xmlns:p14="http://schemas.microsoft.com/office/powerpoint/2010/main" val="24022161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EE620-A78D-F1FA-59E6-9AF1E6C0EE4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FF935DE-60A8-D176-0B3B-90DA18D03E20}"/>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3794587-D06B-E497-E3AF-EB9103B07D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Rectangle: Rounded Corners 9">
            <a:extLst>
              <a:ext uri="{FF2B5EF4-FFF2-40B4-BE49-F238E27FC236}">
                <a16:creationId xmlns:a16="http://schemas.microsoft.com/office/drawing/2014/main" id="{49029677-1B6D-89D3-FE7F-72D5D533FAE5}"/>
              </a:ext>
            </a:extLst>
          </p:cNvPr>
          <p:cNvSpPr/>
          <p:nvPr/>
        </p:nvSpPr>
        <p:spPr>
          <a:xfrm rot="4768334">
            <a:off x="-7930950"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uccession planning ">
            <a:extLst>
              <a:ext uri="{FF2B5EF4-FFF2-40B4-BE49-F238E27FC236}">
                <a16:creationId xmlns:a16="http://schemas.microsoft.com/office/drawing/2014/main" id="{668FA875-5078-C0DA-9FE7-2B94D8101D1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59559" y="1219200"/>
            <a:ext cx="3747560" cy="3747560"/>
          </a:xfrm>
          <a:prstGeom prst="rect">
            <a:avLst/>
          </a:prstGeom>
          <a:noFill/>
          <a:ln>
            <a:noFill/>
          </a:ln>
        </p:spPr>
      </p:pic>
      <p:pic>
        <p:nvPicPr>
          <p:cNvPr id="3" name="Picture 2">
            <a:extLst>
              <a:ext uri="{FF2B5EF4-FFF2-40B4-BE49-F238E27FC236}">
                <a16:creationId xmlns:a16="http://schemas.microsoft.com/office/drawing/2014/main" id="{5622973D-689D-0217-0D90-D677542D3A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7113" y="1386962"/>
            <a:ext cx="4762500" cy="4762500"/>
          </a:xfrm>
          <a:prstGeom prst="rect">
            <a:avLst/>
          </a:prstGeom>
        </p:spPr>
      </p:pic>
      <p:sp>
        <p:nvSpPr>
          <p:cNvPr id="15" name="TextBox 14">
            <a:extLst>
              <a:ext uri="{FF2B5EF4-FFF2-40B4-BE49-F238E27FC236}">
                <a16:creationId xmlns:a16="http://schemas.microsoft.com/office/drawing/2014/main" id="{5C703600-F367-9AD9-2A85-323466839124}"/>
              </a:ext>
            </a:extLst>
          </p:cNvPr>
          <p:cNvSpPr txBox="1"/>
          <p:nvPr/>
        </p:nvSpPr>
        <p:spPr>
          <a:xfrm>
            <a:off x="369646" y="3084948"/>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solidFill>
                  <a:srgbClr val="168489"/>
                </a:solidFill>
              </a:rPr>
              <a:t>المطلوب:</a:t>
            </a:r>
            <a:r>
              <a:rPr lang="ar-SA" dirty="0">
                <a:solidFill>
                  <a:srgbClr val="168489"/>
                </a:solidFill>
              </a:rPr>
              <a:t> </a:t>
            </a:r>
            <a:r>
              <a:rPr lang="ar-SA" dirty="0"/>
              <a:t>فكّر في الفجوة بين وضعك المهني الحالي والوضع الذي تطمح للوصول إليه بعد 5 سنوات. حدّد 3 فجوات رئيسية (مهارات، خبرات، شهادات) وكيفية سدّها</a:t>
            </a:r>
            <a:endParaRPr lang="en-US" dirty="0"/>
          </a:p>
        </p:txBody>
      </p:sp>
    </p:spTree>
    <p:extLst>
      <p:ext uri="{BB962C8B-B14F-4D97-AF65-F5344CB8AC3E}">
        <p14:creationId xmlns:p14="http://schemas.microsoft.com/office/powerpoint/2010/main" val="2122046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9A4EE-97F2-E306-AED1-1ED55DCB4B9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DC464A1-3F4D-192B-ABD7-C473E4077FB7}"/>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7E08A81-3B9B-2468-D68E-2DA413522A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534541CE-2316-B32C-3E27-8F57DF03A5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386962"/>
            <a:ext cx="4762500" cy="4762500"/>
          </a:xfrm>
          <a:prstGeom prst="rect">
            <a:avLst/>
          </a:prstGeom>
        </p:spPr>
      </p:pic>
      <p:sp>
        <p:nvSpPr>
          <p:cNvPr id="15" name="TextBox 14">
            <a:extLst>
              <a:ext uri="{FF2B5EF4-FFF2-40B4-BE49-F238E27FC236}">
                <a16:creationId xmlns:a16="http://schemas.microsoft.com/office/drawing/2014/main" id="{3D313918-0EA1-ED98-20E8-70A1932194BF}"/>
              </a:ext>
            </a:extLst>
          </p:cNvPr>
          <p:cNvSpPr txBox="1"/>
          <p:nvPr/>
        </p:nvSpPr>
        <p:spPr>
          <a:xfrm>
            <a:off x="369646" y="1128429"/>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solidFill>
                  <a:srgbClr val="168489"/>
                </a:solidFill>
              </a:rPr>
              <a:t>نموذج للحل:</a:t>
            </a:r>
            <a:endParaRPr lang="en-US">
              <a:solidFill>
                <a:srgbClr val="168489"/>
              </a:solidFill>
            </a:endParaRPr>
          </a:p>
        </p:txBody>
      </p:sp>
      <p:sp>
        <p:nvSpPr>
          <p:cNvPr id="2" name="TextBox 1">
            <a:extLst>
              <a:ext uri="{FF2B5EF4-FFF2-40B4-BE49-F238E27FC236}">
                <a16:creationId xmlns:a16="http://schemas.microsoft.com/office/drawing/2014/main" id="{7C12002F-EE0C-6895-C909-79E9800FB478}"/>
              </a:ext>
            </a:extLst>
          </p:cNvPr>
          <p:cNvSpPr txBox="1"/>
          <p:nvPr/>
        </p:nvSpPr>
        <p:spPr>
          <a:xfrm>
            <a:off x="369646" y="1929829"/>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t>1. الفجوة الأولى: نقص في مهارات إدارة الفرق.</a:t>
            </a:r>
            <a:endParaRPr lang="en-US" dirty="0"/>
          </a:p>
          <a:p>
            <a:r>
              <a:rPr lang="ar-SA" dirty="0"/>
              <a:t>   استراتيجية سدّ الفجوة: الالتحاق ببرنامج تدريبي في القيادة والإدارة + التطوّع لقيادة فريق في مشروع صغير داخل المؤسّسة.</a:t>
            </a:r>
            <a:endParaRPr lang="en-US" dirty="0"/>
          </a:p>
        </p:txBody>
      </p:sp>
      <p:sp>
        <p:nvSpPr>
          <p:cNvPr id="4" name="TextBox 3">
            <a:extLst>
              <a:ext uri="{FF2B5EF4-FFF2-40B4-BE49-F238E27FC236}">
                <a16:creationId xmlns:a16="http://schemas.microsoft.com/office/drawing/2014/main" id="{9DB73544-C817-0B48-2F6A-19091B7C53E5}"/>
              </a:ext>
            </a:extLst>
          </p:cNvPr>
          <p:cNvSpPr txBox="1"/>
          <p:nvPr/>
        </p:nvSpPr>
        <p:spPr>
          <a:xfrm>
            <a:off x="369646" y="3580692"/>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2. الفجوة الثانية: عدم وجود خبرة دولية.</a:t>
            </a:r>
            <a:endParaRPr lang="en-US"/>
          </a:p>
          <a:p>
            <a:r>
              <a:rPr lang="ar-SA"/>
              <a:t>   استراتيجية سدّ الفجوة: البحث عن فرصة انتداب لمشروع خارجي + المشاركة في مؤتمرات دولية في مجال التخصّص.</a:t>
            </a:r>
            <a:endParaRPr lang="en-US"/>
          </a:p>
        </p:txBody>
      </p:sp>
      <p:sp>
        <p:nvSpPr>
          <p:cNvPr id="5" name="TextBox 4">
            <a:extLst>
              <a:ext uri="{FF2B5EF4-FFF2-40B4-BE49-F238E27FC236}">
                <a16:creationId xmlns:a16="http://schemas.microsoft.com/office/drawing/2014/main" id="{0E774513-06B9-AFC7-5D60-44019FA2A510}"/>
              </a:ext>
            </a:extLst>
          </p:cNvPr>
          <p:cNvSpPr txBox="1"/>
          <p:nvPr/>
        </p:nvSpPr>
        <p:spPr>
          <a:xfrm>
            <a:off x="369646" y="5231556"/>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3. الفجوة الثالثة: ضعف في المهارات التقنية المتقدّمة.</a:t>
            </a:r>
            <a:endParaRPr lang="en-US"/>
          </a:p>
          <a:p>
            <a:r>
              <a:rPr lang="ar-SA"/>
              <a:t>   استراتيجية سدّ الفجوة: التسجيل في دورة متخصّصة + متابعة مشروع جانبي لتطبيق المهارات الجديدة.</a:t>
            </a:r>
            <a:endParaRPr lang="en-US"/>
          </a:p>
        </p:txBody>
      </p:sp>
      <p:grpSp>
        <p:nvGrpSpPr>
          <p:cNvPr id="6" name="Group 5">
            <a:extLst>
              <a:ext uri="{FF2B5EF4-FFF2-40B4-BE49-F238E27FC236}">
                <a16:creationId xmlns:a16="http://schemas.microsoft.com/office/drawing/2014/main" id="{1A1F5EA6-F44D-2418-A4DF-44D0C932E7A8}"/>
              </a:ext>
            </a:extLst>
          </p:cNvPr>
          <p:cNvGrpSpPr/>
          <p:nvPr/>
        </p:nvGrpSpPr>
        <p:grpSpPr>
          <a:xfrm>
            <a:off x="13440388" y="1272662"/>
            <a:ext cx="3084126" cy="4876800"/>
            <a:chOff x="8715988" y="1272662"/>
            <a:chExt cx="3084126" cy="4876800"/>
          </a:xfrm>
        </p:grpSpPr>
        <p:grpSp>
          <p:nvGrpSpPr>
            <p:cNvPr id="7" name="Group 6">
              <a:extLst>
                <a:ext uri="{FF2B5EF4-FFF2-40B4-BE49-F238E27FC236}">
                  <a16:creationId xmlns:a16="http://schemas.microsoft.com/office/drawing/2014/main" id="{780390E5-EC8E-1038-0262-94AE2D47E5BB}"/>
                </a:ext>
              </a:extLst>
            </p:cNvPr>
            <p:cNvGrpSpPr/>
            <p:nvPr/>
          </p:nvGrpSpPr>
          <p:grpSpPr>
            <a:xfrm>
              <a:off x="8715988" y="1272662"/>
              <a:ext cx="3084126" cy="4876800"/>
              <a:chOff x="4265047" y="0"/>
              <a:chExt cx="1434886" cy="2269114"/>
            </a:xfrm>
          </p:grpSpPr>
          <p:grpSp>
            <p:nvGrpSpPr>
              <p:cNvPr id="12" name="Group 11">
                <a:extLst>
                  <a:ext uri="{FF2B5EF4-FFF2-40B4-BE49-F238E27FC236}">
                    <a16:creationId xmlns:a16="http://schemas.microsoft.com/office/drawing/2014/main" id="{1630CE7C-D5D7-83B0-4459-61072C68EF72}"/>
                  </a:ext>
                </a:extLst>
              </p:cNvPr>
              <p:cNvGrpSpPr/>
              <p:nvPr/>
            </p:nvGrpSpPr>
            <p:grpSpPr>
              <a:xfrm>
                <a:off x="4323346" y="105424"/>
                <a:ext cx="1301555" cy="2058266"/>
                <a:chOff x="4323346" y="105424"/>
                <a:chExt cx="1301555" cy="2058266"/>
              </a:xfrm>
            </p:grpSpPr>
            <p:sp>
              <p:nvSpPr>
                <p:cNvPr id="17" name="Rectangle: Rounded Corners 16">
                  <a:extLst>
                    <a:ext uri="{FF2B5EF4-FFF2-40B4-BE49-F238E27FC236}">
                      <a16:creationId xmlns:a16="http://schemas.microsoft.com/office/drawing/2014/main" id="{943947BE-AE96-F331-AF6E-C7F4A5B75A5C}"/>
                    </a:ext>
                  </a:extLst>
                </p:cNvPr>
                <p:cNvSpPr/>
                <p:nvPr/>
              </p:nvSpPr>
              <p:spPr>
                <a:xfrm>
                  <a:off x="4323346" y="105424"/>
                  <a:ext cx="1301555" cy="2058266"/>
                </a:xfrm>
                <a:prstGeom prst="roundRect">
                  <a:avLst>
                    <a:gd name="adj" fmla="val 50000"/>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id="{9D053553-6F4D-4623-AAFF-92AC2950E3C0}"/>
                    </a:ext>
                  </a:extLst>
                </p:cNvPr>
                <p:cNvSpPr/>
                <p:nvPr/>
              </p:nvSpPr>
              <p:spPr>
                <a:xfrm>
                  <a:off x="4628510"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Rectangle: Rounded Corners 12">
                <a:extLst>
                  <a:ext uri="{FF2B5EF4-FFF2-40B4-BE49-F238E27FC236}">
                    <a16:creationId xmlns:a16="http://schemas.microsoft.com/office/drawing/2014/main" id="{EAF96CE3-09C5-C525-C543-AA8FCCD38BC0}"/>
                  </a:ext>
                </a:extLst>
              </p:cNvPr>
              <p:cNvSpPr/>
              <p:nvPr/>
            </p:nvSpPr>
            <p:spPr>
              <a:xfrm>
                <a:off x="4265047"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مربع نص 166">
                <a:extLst>
                  <a:ext uri="{FF2B5EF4-FFF2-40B4-BE49-F238E27FC236}">
                    <a16:creationId xmlns:a16="http://schemas.microsoft.com/office/drawing/2014/main" id="{EE6BB4A4-7806-AAB6-BE55-A1B988C25AEC}"/>
                  </a:ext>
                </a:extLst>
              </p:cNvPr>
              <p:cNvSpPr txBox="1"/>
              <p:nvPr/>
            </p:nvSpPr>
            <p:spPr>
              <a:xfrm>
                <a:off x="4391099" y="1110446"/>
                <a:ext cx="1112965" cy="710629"/>
              </a:xfrm>
              <a:prstGeom prst="rect">
                <a:avLst/>
              </a:prstGeom>
            </p:spPr>
            <p:txBody>
              <a:bodyPr wrap="square" rtlCol="1">
                <a:noAutofit/>
              </a:bodyPr>
              <a:lstStyle/>
              <a:p>
                <a:pPr algn="ctr" rtl="1">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a:t>
                </a:r>
                <a:r>
                  <a:rPr lang="en-US" sz="32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SWOT</a:t>
                </a: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الشخصي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Analysis ">
              <a:extLst>
                <a:ext uri="{FF2B5EF4-FFF2-40B4-BE49-F238E27FC236}">
                  <a16:creationId xmlns:a16="http://schemas.microsoft.com/office/drawing/2014/main" id="{A52CF7A6-647A-A397-F5EA-44D21FAD9DD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27419" y="2036263"/>
              <a:ext cx="1032497" cy="103241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43578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6AD77-D560-B520-E033-624F212DFC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B8B8126-2E2A-08AA-56DA-AF01FD7E7814}"/>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تحليل الواقع الوظيفي الحالي باستخدام أدوات التقييم الذاتي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BDB51A1-7872-5C1B-B521-E22155D381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F96ED111-E5BD-0889-DCE5-34F135F565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18363" y="1386962"/>
            <a:ext cx="4762500" cy="4762500"/>
          </a:xfrm>
          <a:prstGeom prst="rect">
            <a:avLst/>
          </a:prstGeom>
        </p:spPr>
      </p:pic>
      <p:grpSp>
        <p:nvGrpSpPr>
          <p:cNvPr id="37" name="Group 36">
            <a:extLst>
              <a:ext uri="{FF2B5EF4-FFF2-40B4-BE49-F238E27FC236}">
                <a16:creationId xmlns:a16="http://schemas.microsoft.com/office/drawing/2014/main" id="{D31B09C2-C1B2-E9E3-F736-788E25434C2C}"/>
              </a:ext>
            </a:extLst>
          </p:cNvPr>
          <p:cNvGrpSpPr/>
          <p:nvPr/>
        </p:nvGrpSpPr>
        <p:grpSpPr>
          <a:xfrm>
            <a:off x="8715988" y="1272662"/>
            <a:ext cx="3084126" cy="4876800"/>
            <a:chOff x="8715988" y="1272662"/>
            <a:chExt cx="3084126" cy="4876800"/>
          </a:xfrm>
        </p:grpSpPr>
        <p:grpSp>
          <p:nvGrpSpPr>
            <p:cNvPr id="10" name="Group 9">
              <a:extLst>
                <a:ext uri="{FF2B5EF4-FFF2-40B4-BE49-F238E27FC236}">
                  <a16:creationId xmlns:a16="http://schemas.microsoft.com/office/drawing/2014/main" id="{3E047203-DBB4-34A1-4078-6769075E3156}"/>
                </a:ext>
              </a:extLst>
            </p:cNvPr>
            <p:cNvGrpSpPr/>
            <p:nvPr/>
          </p:nvGrpSpPr>
          <p:grpSpPr>
            <a:xfrm>
              <a:off x="8715988" y="1272662"/>
              <a:ext cx="3084126" cy="4876800"/>
              <a:chOff x="4265047" y="0"/>
              <a:chExt cx="1434886" cy="2269114"/>
            </a:xfrm>
          </p:grpSpPr>
          <p:grpSp>
            <p:nvGrpSpPr>
              <p:cNvPr id="28" name="Group 27">
                <a:extLst>
                  <a:ext uri="{FF2B5EF4-FFF2-40B4-BE49-F238E27FC236}">
                    <a16:creationId xmlns:a16="http://schemas.microsoft.com/office/drawing/2014/main" id="{58B818FB-1C05-D993-263A-8D1DB517A0F5}"/>
                  </a:ext>
                </a:extLst>
              </p:cNvPr>
              <p:cNvGrpSpPr/>
              <p:nvPr/>
            </p:nvGrpSpPr>
            <p:grpSpPr>
              <a:xfrm>
                <a:off x="4323346" y="105424"/>
                <a:ext cx="1301555" cy="2058266"/>
                <a:chOff x="4323346" y="105424"/>
                <a:chExt cx="1301555" cy="2058266"/>
              </a:xfrm>
            </p:grpSpPr>
            <p:sp>
              <p:nvSpPr>
                <p:cNvPr id="31" name="Rectangle: Rounded Corners 30">
                  <a:extLst>
                    <a:ext uri="{FF2B5EF4-FFF2-40B4-BE49-F238E27FC236}">
                      <a16:creationId xmlns:a16="http://schemas.microsoft.com/office/drawing/2014/main" id="{4AF68580-8939-F71E-6EC0-DEFE6C1D9EBB}"/>
                    </a:ext>
                  </a:extLst>
                </p:cNvPr>
                <p:cNvSpPr/>
                <p:nvPr/>
              </p:nvSpPr>
              <p:spPr>
                <a:xfrm>
                  <a:off x="4323346" y="105424"/>
                  <a:ext cx="1301555" cy="2058266"/>
                </a:xfrm>
                <a:prstGeom prst="roundRect">
                  <a:avLst>
                    <a:gd name="adj" fmla="val 50000"/>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D4AE728F-7B38-0A5D-7FDF-2473B2047BCB}"/>
                    </a:ext>
                  </a:extLst>
                </p:cNvPr>
                <p:cNvSpPr/>
                <p:nvPr/>
              </p:nvSpPr>
              <p:spPr>
                <a:xfrm>
                  <a:off x="4628510"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Rectangle: Rounded Corners 28">
                <a:extLst>
                  <a:ext uri="{FF2B5EF4-FFF2-40B4-BE49-F238E27FC236}">
                    <a16:creationId xmlns:a16="http://schemas.microsoft.com/office/drawing/2014/main" id="{86F6D88C-6A25-0278-0D85-EAFA54DA0C00}"/>
                  </a:ext>
                </a:extLst>
              </p:cNvPr>
              <p:cNvSpPr/>
              <p:nvPr/>
            </p:nvSpPr>
            <p:spPr>
              <a:xfrm>
                <a:off x="4265047"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مربع نص 166">
                <a:extLst>
                  <a:ext uri="{FF2B5EF4-FFF2-40B4-BE49-F238E27FC236}">
                    <a16:creationId xmlns:a16="http://schemas.microsoft.com/office/drawing/2014/main" id="{E543A0D5-862E-7A6F-1994-F51BE8E85E07}"/>
                  </a:ext>
                </a:extLst>
              </p:cNvPr>
              <p:cNvSpPr txBox="1"/>
              <p:nvPr/>
            </p:nvSpPr>
            <p:spPr>
              <a:xfrm>
                <a:off x="4391099" y="1110446"/>
                <a:ext cx="1112965" cy="710629"/>
              </a:xfrm>
              <a:prstGeom prst="rect">
                <a:avLst/>
              </a:prstGeom>
            </p:spPr>
            <p:txBody>
              <a:bodyPr wrap="square" rtlCol="1">
                <a:noAutofit/>
              </a:bodyPr>
              <a:lstStyle/>
              <a:p>
                <a:pPr algn="ctr" rtl="1">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a:t>
                </a:r>
                <a:r>
                  <a:rPr lang="en-US" sz="32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SWOT</a:t>
                </a: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الشخصي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Analysis ">
              <a:extLst>
                <a:ext uri="{FF2B5EF4-FFF2-40B4-BE49-F238E27FC236}">
                  <a16:creationId xmlns:a16="http://schemas.microsoft.com/office/drawing/2014/main" id="{4F224AAB-609F-A888-AD2F-38DA917E76F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27419" y="2036263"/>
              <a:ext cx="1032497" cy="10324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C661FB00-6D97-77D3-BB05-1BD4859E75CC}"/>
              </a:ext>
            </a:extLst>
          </p:cNvPr>
          <p:cNvGrpSpPr/>
          <p:nvPr/>
        </p:nvGrpSpPr>
        <p:grpSpPr>
          <a:xfrm>
            <a:off x="12857090" y="1272662"/>
            <a:ext cx="3084126" cy="4876800"/>
            <a:chOff x="5660241" y="1272662"/>
            <a:chExt cx="3084126" cy="4876800"/>
          </a:xfrm>
        </p:grpSpPr>
        <p:grpSp>
          <p:nvGrpSpPr>
            <p:cNvPr id="12" name="Group 11">
              <a:extLst>
                <a:ext uri="{FF2B5EF4-FFF2-40B4-BE49-F238E27FC236}">
                  <a16:creationId xmlns:a16="http://schemas.microsoft.com/office/drawing/2014/main" id="{D681E43A-A4D1-5101-C242-729EC69AEF81}"/>
                </a:ext>
              </a:extLst>
            </p:cNvPr>
            <p:cNvGrpSpPr/>
            <p:nvPr/>
          </p:nvGrpSpPr>
          <p:grpSpPr>
            <a:xfrm>
              <a:off x="5660241" y="1272662"/>
              <a:ext cx="3084126" cy="4876800"/>
              <a:chOff x="2843364" y="0"/>
              <a:chExt cx="1434886" cy="2269114"/>
            </a:xfrm>
          </p:grpSpPr>
          <p:grpSp>
            <p:nvGrpSpPr>
              <p:cNvPr id="18" name="Group 17">
                <a:extLst>
                  <a:ext uri="{FF2B5EF4-FFF2-40B4-BE49-F238E27FC236}">
                    <a16:creationId xmlns:a16="http://schemas.microsoft.com/office/drawing/2014/main" id="{36A1DE31-F28B-F88D-4E5D-AC0D75AC4CBD}"/>
                  </a:ext>
                </a:extLst>
              </p:cNvPr>
              <p:cNvGrpSpPr/>
              <p:nvPr/>
            </p:nvGrpSpPr>
            <p:grpSpPr>
              <a:xfrm>
                <a:off x="2904878" y="105424"/>
                <a:ext cx="1301555" cy="2058266"/>
                <a:chOff x="2904878" y="105424"/>
                <a:chExt cx="1301555" cy="2058266"/>
              </a:xfrm>
            </p:grpSpPr>
            <p:sp>
              <p:nvSpPr>
                <p:cNvPr id="21" name="Rectangle: Rounded Corners 20">
                  <a:extLst>
                    <a:ext uri="{FF2B5EF4-FFF2-40B4-BE49-F238E27FC236}">
                      <a16:creationId xmlns:a16="http://schemas.microsoft.com/office/drawing/2014/main" id="{402234B7-FCCC-1F44-21A2-0B4F2D9C8F59}"/>
                    </a:ext>
                  </a:extLst>
                </p:cNvPr>
                <p:cNvSpPr/>
                <p:nvPr/>
              </p:nvSpPr>
              <p:spPr>
                <a:xfrm>
                  <a:off x="2904878" y="105424"/>
                  <a:ext cx="1301555" cy="2058266"/>
                </a:xfrm>
                <a:prstGeom prst="roundRect">
                  <a:avLst>
                    <a:gd name="adj" fmla="val 50000"/>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BD0D5CA9-6521-EBF7-C1EB-40F787EDE924}"/>
                    </a:ext>
                  </a:extLst>
                </p:cNvPr>
                <p:cNvSpPr/>
                <p:nvPr/>
              </p:nvSpPr>
              <p:spPr>
                <a:xfrm>
                  <a:off x="3210042"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Rectangle: Rounded Corners 18">
                <a:extLst>
                  <a:ext uri="{FF2B5EF4-FFF2-40B4-BE49-F238E27FC236}">
                    <a16:creationId xmlns:a16="http://schemas.microsoft.com/office/drawing/2014/main" id="{BAF2AD8F-6A88-C0C2-5E63-8F44DFAE4E9F}"/>
                  </a:ext>
                </a:extLst>
              </p:cNvPr>
              <p:cNvSpPr/>
              <p:nvPr/>
            </p:nvSpPr>
            <p:spPr>
              <a:xfrm>
                <a:off x="2843364"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CA1B6301-BB63-C4D5-4458-C9D99126C305}"/>
                  </a:ext>
                </a:extLst>
              </p:cNvPr>
              <p:cNvSpPr txBox="1"/>
              <p:nvPr/>
            </p:nvSpPr>
            <p:spPr>
              <a:xfrm>
                <a:off x="3083344" y="1110319"/>
                <a:ext cx="907966" cy="710629"/>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القيم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Analytics ">
              <a:extLst>
                <a:ext uri="{FF2B5EF4-FFF2-40B4-BE49-F238E27FC236}">
                  <a16:creationId xmlns:a16="http://schemas.microsoft.com/office/drawing/2014/main" id="{79896CFA-E336-7E6C-271E-F5DA8DE59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0245" y="2063036"/>
              <a:ext cx="1032497" cy="1032411"/>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TextBox 40">
            <a:extLst>
              <a:ext uri="{FF2B5EF4-FFF2-40B4-BE49-F238E27FC236}">
                <a16:creationId xmlns:a16="http://schemas.microsoft.com/office/drawing/2014/main" id="{3F94CF78-99C9-57BB-36EF-561D830DEA70}"/>
              </a:ext>
            </a:extLst>
          </p:cNvPr>
          <p:cNvSpPr txBox="1"/>
          <p:nvPr/>
        </p:nvSpPr>
        <p:spPr>
          <a:xfrm>
            <a:off x="846307" y="122256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القوة (</a:t>
            </a:r>
            <a:r>
              <a:rPr lang="en-US"/>
              <a:t>Strengths</a:t>
            </a:r>
            <a:r>
              <a:rPr lang="ar-SA"/>
              <a:t>): المهارات والصفات الإيجابية التي تمتلكها</a:t>
            </a:r>
            <a:endParaRPr lang="en-US" dirty="0"/>
          </a:p>
        </p:txBody>
      </p:sp>
      <p:sp>
        <p:nvSpPr>
          <p:cNvPr id="43" name="TextBox 42">
            <a:extLst>
              <a:ext uri="{FF2B5EF4-FFF2-40B4-BE49-F238E27FC236}">
                <a16:creationId xmlns:a16="http://schemas.microsoft.com/office/drawing/2014/main" id="{7C67270F-67AD-4610-ADDC-EBE862A35B5F}"/>
              </a:ext>
            </a:extLst>
          </p:cNvPr>
          <p:cNvSpPr txBox="1"/>
          <p:nvPr/>
        </p:nvSpPr>
        <p:spPr>
          <a:xfrm>
            <a:off x="846307" y="27549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الضعف (</a:t>
            </a:r>
            <a:r>
              <a:rPr lang="en-US"/>
              <a:t>Weaknesses</a:t>
            </a:r>
            <a:r>
              <a:rPr lang="ar-SA"/>
              <a:t>): المجالات التي تحتاج إلى تطوير</a:t>
            </a:r>
            <a:endParaRPr lang="en-US" dirty="0"/>
          </a:p>
        </p:txBody>
      </p:sp>
      <p:sp>
        <p:nvSpPr>
          <p:cNvPr id="44" name="TextBox 43">
            <a:extLst>
              <a:ext uri="{FF2B5EF4-FFF2-40B4-BE49-F238E27FC236}">
                <a16:creationId xmlns:a16="http://schemas.microsoft.com/office/drawing/2014/main" id="{EFF5EBCD-2CDE-9EA2-62EC-CF621E6D9BE9}"/>
              </a:ext>
            </a:extLst>
          </p:cNvPr>
          <p:cNvSpPr txBox="1"/>
          <p:nvPr/>
        </p:nvSpPr>
        <p:spPr>
          <a:xfrm>
            <a:off x="846307" y="382635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الفرص (</a:t>
            </a:r>
            <a:r>
              <a:rPr lang="en-US" dirty="0"/>
              <a:t>Opportunities</a:t>
            </a:r>
            <a:r>
              <a:rPr lang="ar-SA" dirty="0"/>
              <a:t>): العوامل الخارجية التي يمكن استغلالها لتحقيق التقدّم</a:t>
            </a:r>
            <a:endParaRPr lang="en-US" dirty="0"/>
          </a:p>
        </p:txBody>
      </p:sp>
      <p:sp>
        <p:nvSpPr>
          <p:cNvPr id="45" name="TextBox 44">
            <a:extLst>
              <a:ext uri="{FF2B5EF4-FFF2-40B4-BE49-F238E27FC236}">
                <a16:creationId xmlns:a16="http://schemas.microsoft.com/office/drawing/2014/main" id="{AACEA7AF-63B8-5302-E8A7-E8FFE28589C8}"/>
              </a:ext>
            </a:extLst>
          </p:cNvPr>
          <p:cNvSpPr txBox="1"/>
          <p:nvPr/>
        </p:nvSpPr>
        <p:spPr>
          <a:xfrm>
            <a:off x="846307" y="535876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التهديدات (</a:t>
            </a:r>
            <a:r>
              <a:rPr lang="en-US"/>
              <a:t>Threats</a:t>
            </a:r>
            <a:r>
              <a:rPr lang="ar-SA"/>
              <a:t>): العوائق والمخاطر المحتملة</a:t>
            </a:r>
            <a:endParaRPr lang="en-US" dirty="0"/>
          </a:p>
        </p:txBody>
      </p:sp>
    </p:spTree>
    <p:extLst>
      <p:ext uri="{BB962C8B-B14F-4D97-AF65-F5344CB8AC3E}">
        <p14:creationId xmlns:p14="http://schemas.microsoft.com/office/powerpoint/2010/main" val="2356567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1000"/>
                                        <p:tgtEl>
                                          <p:spTgt spid="45"/>
                                        </p:tgtEl>
                                      </p:cBhvr>
                                    </p:animEffect>
                                    <p:anim calcmode="lin" valueType="num">
                                      <p:cBhvr>
                                        <p:cTn id="29" dur="1000" fill="hold"/>
                                        <p:tgtEl>
                                          <p:spTgt spid="45"/>
                                        </p:tgtEl>
                                        <p:attrNameLst>
                                          <p:attrName>ppt_x</p:attrName>
                                        </p:attrNameLst>
                                      </p:cBhvr>
                                      <p:tavLst>
                                        <p:tav tm="0">
                                          <p:val>
                                            <p:strVal val="#ppt_x"/>
                                          </p:val>
                                        </p:tav>
                                        <p:tav tm="100000">
                                          <p:val>
                                            <p:strVal val="#ppt_x"/>
                                          </p:val>
                                        </p:tav>
                                      </p:tavLst>
                                    </p:anim>
                                    <p:anim calcmode="lin" valueType="num">
                                      <p:cBhvr>
                                        <p:cTn id="3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6C969-5E53-33D7-B37A-34699F1B246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0675D61-76D7-CAE6-5666-8FE237388396}"/>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تحليل الواقع الوظيفي الحالي باستخدام أدوات التقييم الذاتي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7830A1-2044-8233-AD6A-EA338B92A4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7" name="Group 36">
            <a:extLst>
              <a:ext uri="{FF2B5EF4-FFF2-40B4-BE49-F238E27FC236}">
                <a16:creationId xmlns:a16="http://schemas.microsoft.com/office/drawing/2014/main" id="{AE620819-1E91-36FD-D508-37AB7AF44A2B}"/>
              </a:ext>
            </a:extLst>
          </p:cNvPr>
          <p:cNvGrpSpPr/>
          <p:nvPr/>
        </p:nvGrpSpPr>
        <p:grpSpPr>
          <a:xfrm>
            <a:off x="12964138" y="1272662"/>
            <a:ext cx="3084126" cy="4876800"/>
            <a:chOff x="8715988" y="1272662"/>
            <a:chExt cx="3084126" cy="4876800"/>
          </a:xfrm>
        </p:grpSpPr>
        <p:grpSp>
          <p:nvGrpSpPr>
            <p:cNvPr id="10" name="Group 9">
              <a:extLst>
                <a:ext uri="{FF2B5EF4-FFF2-40B4-BE49-F238E27FC236}">
                  <a16:creationId xmlns:a16="http://schemas.microsoft.com/office/drawing/2014/main" id="{29F93888-638D-41B7-9607-78A7B198C194}"/>
                </a:ext>
              </a:extLst>
            </p:cNvPr>
            <p:cNvGrpSpPr/>
            <p:nvPr/>
          </p:nvGrpSpPr>
          <p:grpSpPr>
            <a:xfrm>
              <a:off x="8715988" y="1272662"/>
              <a:ext cx="3084126" cy="4876800"/>
              <a:chOff x="4265047" y="0"/>
              <a:chExt cx="1434886" cy="2269114"/>
            </a:xfrm>
          </p:grpSpPr>
          <p:grpSp>
            <p:nvGrpSpPr>
              <p:cNvPr id="28" name="Group 27">
                <a:extLst>
                  <a:ext uri="{FF2B5EF4-FFF2-40B4-BE49-F238E27FC236}">
                    <a16:creationId xmlns:a16="http://schemas.microsoft.com/office/drawing/2014/main" id="{DFD6E96F-DDBC-BC51-4715-899CE39E086B}"/>
                  </a:ext>
                </a:extLst>
              </p:cNvPr>
              <p:cNvGrpSpPr/>
              <p:nvPr/>
            </p:nvGrpSpPr>
            <p:grpSpPr>
              <a:xfrm>
                <a:off x="4323346" y="105424"/>
                <a:ext cx="1301555" cy="2058266"/>
                <a:chOff x="4323346" y="105424"/>
                <a:chExt cx="1301555" cy="2058266"/>
              </a:xfrm>
            </p:grpSpPr>
            <p:sp>
              <p:nvSpPr>
                <p:cNvPr id="31" name="Rectangle: Rounded Corners 30">
                  <a:extLst>
                    <a:ext uri="{FF2B5EF4-FFF2-40B4-BE49-F238E27FC236}">
                      <a16:creationId xmlns:a16="http://schemas.microsoft.com/office/drawing/2014/main" id="{BCEC201A-C837-75BE-8DC2-5FD04C35983C}"/>
                    </a:ext>
                  </a:extLst>
                </p:cNvPr>
                <p:cNvSpPr/>
                <p:nvPr/>
              </p:nvSpPr>
              <p:spPr>
                <a:xfrm>
                  <a:off x="4323346" y="105424"/>
                  <a:ext cx="1301555" cy="2058266"/>
                </a:xfrm>
                <a:prstGeom prst="roundRect">
                  <a:avLst>
                    <a:gd name="adj" fmla="val 50000"/>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3645DC4D-32A0-7EE0-8B51-7F4BF3AD27AB}"/>
                    </a:ext>
                  </a:extLst>
                </p:cNvPr>
                <p:cNvSpPr/>
                <p:nvPr/>
              </p:nvSpPr>
              <p:spPr>
                <a:xfrm>
                  <a:off x="4628510"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Rectangle: Rounded Corners 28">
                <a:extLst>
                  <a:ext uri="{FF2B5EF4-FFF2-40B4-BE49-F238E27FC236}">
                    <a16:creationId xmlns:a16="http://schemas.microsoft.com/office/drawing/2014/main" id="{DCBE42CA-CF0F-0E0B-2B6E-0125ABAFDCF1}"/>
                  </a:ext>
                </a:extLst>
              </p:cNvPr>
              <p:cNvSpPr/>
              <p:nvPr/>
            </p:nvSpPr>
            <p:spPr>
              <a:xfrm>
                <a:off x="4265047"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مربع نص 166">
                <a:extLst>
                  <a:ext uri="{FF2B5EF4-FFF2-40B4-BE49-F238E27FC236}">
                    <a16:creationId xmlns:a16="http://schemas.microsoft.com/office/drawing/2014/main" id="{965B5F59-133A-4A99-C89D-7212E8F61D27}"/>
                  </a:ext>
                </a:extLst>
              </p:cNvPr>
              <p:cNvSpPr txBox="1"/>
              <p:nvPr/>
            </p:nvSpPr>
            <p:spPr>
              <a:xfrm>
                <a:off x="4391099" y="1110446"/>
                <a:ext cx="1112965" cy="710629"/>
              </a:xfrm>
              <a:prstGeom prst="rect">
                <a:avLst/>
              </a:prstGeom>
            </p:spPr>
            <p:txBody>
              <a:bodyPr wrap="square" rtlCol="1">
                <a:noAutofit/>
              </a:bodyPr>
              <a:lstStyle/>
              <a:p>
                <a:pPr algn="ctr" rtl="1">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a:t>
                </a:r>
                <a:r>
                  <a:rPr lang="en-US" sz="32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SWOT</a:t>
                </a: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الشخصي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Analysis ">
              <a:extLst>
                <a:ext uri="{FF2B5EF4-FFF2-40B4-BE49-F238E27FC236}">
                  <a16:creationId xmlns:a16="http://schemas.microsoft.com/office/drawing/2014/main" id="{54BF73DD-D3D2-04F7-DE3E-EECF573F095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27419" y="2036263"/>
              <a:ext cx="1032497" cy="10324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1D7CEED1-766B-A460-EC82-2DE256B94E0D}"/>
              </a:ext>
            </a:extLst>
          </p:cNvPr>
          <p:cNvGrpSpPr/>
          <p:nvPr/>
        </p:nvGrpSpPr>
        <p:grpSpPr>
          <a:xfrm>
            <a:off x="8421087" y="1272662"/>
            <a:ext cx="3084126" cy="4876800"/>
            <a:chOff x="5660241" y="1272662"/>
            <a:chExt cx="3084126" cy="4876800"/>
          </a:xfrm>
        </p:grpSpPr>
        <p:grpSp>
          <p:nvGrpSpPr>
            <p:cNvPr id="12" name="Group 11">
              <a:extLst>
                <a:ext uri="{FF2B5EF4-FFF2-40B4-BE49-F238E27FC236}">
                  <a16:creationId xmlns:a16="http://schemas.microsoft.com/office/drawing/2014/main" id="{5EC2E3C7-F192-910A-37E9-DB6F5D51851F}"/>
                </a:ext>
              </a:extLst>
            </p:cNvPr>
            <p:cNvGrpSpPr/>
            <p:nvPr/>
          </p:nvGrpSpPr>
          <p:grpSpPr>
            <a:xfrm>
              <a:off x="5660241" y="1272662"/>
              <a:ext cx="3084126" cy="4876800"/>
              <a:chOff x="2843364" y="0"/>
              <a:chExt cx="1434886" cy="2269114"/>
            </a:xfrm>
          </p:grpSpPr>
          <p:grpSp>
            <p:nvGrpSpPr>
              <p:cNvPr id="18" name="Group 17">
                <a:extLst>
                  <a:ext uri="{FF2B5EF4-FFF2-40B4-BE49-F238E27FC236}">
                    <a16:creationId xmlns:a16="http://schemas.microsoft.com/office/drawing/2014/main" id="{ADDFCEB4-1A36-C038-B377-C9D49801C200}"/>
                  </a:ext>
                </a:extLst>
              </p:cNvPr>
              <p:cNvGrpSpPr/>
              <p:nvPr/>
            </p:nvGrpSpPr>
            <p:grpSpPr>
              <a:xfrm>
                <a:off x="2904878" y="105424"/>
                <a:ext cx="1301555" cy="2058266"/>
                <a:chOff x="2904878" y="105424"/>
                <a:chExt cx="1301555" cy="2058266"/>
              </a:xfrm>
            </p:grpSpPr>
            <p:sp>
              <p:nvSpPr>
                <p:cNvPr id="21" name="Rectangle: Rounded Corners 20">
                  <a:extLst>
                    <a:ext uri="{FF2B5EF4-FFF2-40B4-BE49-F238E27FC236}">
                      <a16:creationId xmlns:a16="http://schemas.microsoft.com/office/drawing/2014/main" id="{F6D196E5-7260-985A-60C0-F3139EA37D86}"/>
                    </a:ext>
                  </a:extLst>
                </p:cNvPr>
                <p:cNvSpPr/>
                <p:nvPr/>
              </p:nvSpPr>
              <p:spPr>
                <a:xfrm>
                  <a:off x="2904878" y="105424"/>
                  <a:ext cx="1301555" cy="2058266"/>
                </a:xfrm>
                <a:prstGeom prst="roundRect">
                  <a:avLst>
                    <a:gd name="adj" fmla="val 50000"/>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7220D064-2A75-137D-3A96-3A5B5203777F}"/>
                    </a:ext>
                  </a:extLst>
                </p:cNvPr>
                <p:cNvSpPr/>
                <p:nvPr/>
              </p:nvSpPr>
              <p:spPr>
                <a:xfrm>
                  <a:off x="3210042"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Rectangle: Rounded Corners 18">
                <a:extLst>
                  <a:ext uri="{FF2B5EF4-FFF2-40B4-BE49-F238E27FC236}">
                    <a16:creationId xmlns:a16="http://schemas.microsoft.com/office/drawing/2014/main" id="{7EB4BC2E-97ED-605A-7744-25B37B61BE4A}"/>
                  </a:ext>
                </a:extLst>
              </p:cNvPr>
              <p:cNvSpPr/>
              <p:nvPr/>
            </p:nvSpPr>
            <p:spPr>
              <a:xfrm>
                <a:off x="2843364"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4857403B-8EC8-F611-079C-1770B1879F2D}"/>
                  </a:ext>
                </a:extLst>
              </p:cNvPr>
              <p:cNvSpPr txBox="1"/>
              <p:nvPr/>
            </p:nvSpPr>
            <p:spPr>
              <a:xfrm>
                <a:off x="3083344" y="1110319"/>
                <a:ext cx="907966" cy="710629"/>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القيم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Analytics ">
              <a:extLst>
                <a:ext uri="{FF2B5EF4-FFF2-40B4-BE49-F238E27FC236}">
                  <a16:creationId xmlns:a16="http://schemas.microsoft.com/office/drawing/2014/main" id="{2538E5F1-03D9-7BF0-23AE-071BBB315F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0245" y="2063036"/>
              <a:ext cx="1032497" cy="10324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9D0A32D6-E76D-AF05-355B-1FC19542862F}"/>
              </a:ext>
            </a:extLst>
          </p:cNvPr>
          <p:cNvGrpSpPr/>
          <p:nvPr/>
        </p:nvGrpSpPr>
        <p:grpSpPr>
          <a:xfrm>
            <a:off x="13975569" y="1272662"/>
            <a:ext cx="3084126" cy="4876800"/>
            <a:chOff x="2604495" y="1272662"/>
            <a:chExt cx="3084126" cy="4876800"/>
          </a:xfrm>
        </p:grpSpPr>
        <p:grpSp>
          <p:nvGrpSpPr>
            <p:cNvPr id="11" name="Group 10">
              <a:extLst>
                <a:ext uri="{FF2B5EF4-FFF2-40B4-BE49-F238E27FC236}">
                  <a16:creationId xmlns:a16="http://schemas.microsoft.com/office/drawing/2014/main" id="{E73993F4-F789-BCD6-F090-2D8AACC3F769}"/>
                </a:ext>
              </a:extLst>
            </p:cNvPr>
            <p:cNvGrpSpPr/>
            <p:nvPr/>
          </p:nvGrpSpPr>
          <p:grpSpPr>
            <a:xfrm>
              <a:off x="2604495" y="1272662"/>
              <a:ext cx="3084126" cy="4876800"/>
              <a:chOff x="1421682" y="0"/>
              <a:chExt cx="1434886" cy="2269114"/>
            </a:xfrm>
          </p:grpSpPr>
          <p:grpSp>
            <p:nvGrpSpPr>
              <p:cNvPr id="23" name="Group 22">
                <a:extLst>
                  <a:ext uri="{FF2B5EF4-FFF2-40B4-BE49-F238E27FC236}">
                    <a16:creationId xmlns:a16="http://schemas.microsoft.com/office/drawing/2014/main" id="{F6850263-416D-9093-A7A9-2E4B0ACA8DDC}"/>
                  </a:ext>
                </a:extLst>
              </p:cNvPr>
              <p:cNvGrpSpPr/>
              <p:nvPr/>
            </p:nvGrpSpPr>
            <p:grpSpPr>
              <a:xfrm>
                <a:off x="1486410" y="105424"/>
                <a:ext cx="1301555" cy="2058266"/>
                <a:chOff x="1486410" y="105424"/>
                <a:chExt cx="1301555" cy="2058266"/>
              </a:xfrm>
            </p:grpSpPr>
            <p:sp>
              <p:nvSpPr>
                <p:cNvPr id="26" name="Rectangle: Rounded Corners 25">
                  <a:extLst>
                    <a:ext uri="{FF2B5EF4-FFF2-40B4-BE49-F238E27FC236}">
                      <a16:creationId xmlns:a16="http://schemas.microsoft.com/office/drawing/2014/main" id="{F42134FC-29B9-94D1-AF7A-ADBBBED63326}"/>
                    </a:ext>
                  </a:extLst>
                </p:cNvPr>
                <p:cNvSpPr/>
                <p:nvPr/>
              </p:nvSpPr>
              <p:spPr>
                <a:xfrm>
                  <a:off x="1486410" y="105424"/>
                  <a:ext cx="1301555" cy="2058266"/>
                </a:xfrm>
                <a:prstGeom prst="roundRect">
                  <a:avLst>
                    <a:gd name="adj" fmla="val 50000"/>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1742D17C-6EF2-206E-3AA5-F46305E9BDFC}"/>
                    </a:ext>
                  </a:extLst>
                </p:cNvPr>
                <p:cNvSpPr/>
                <p:nvPr/>
              </p:nvSpPr>
              <p:spPr>
                <a:xfrm>
                  <a:off x="1791574"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4" name="Rectangle: Rounded Corners 23">
                <a:extLst>
                  <a:ext uri="{FF2B5EF4-FFF2-40B4-BE49-F238E27FC236}">
                    <a16:creationId xmlns:a16="http://schemas.microsoft.com/office/drawing/2014/main" id="{48EDB294-67E1-CCC7-E156-2C18D9D3B7EB}"/>
                  </a:ext>
                </a:extLst>
              </p:cNvPr>
              <p:cNvSpPr/>
              <p:nvPr/>
            </p:nvSpPr>
            <p:spPr>
              <a:xfrm>
                <a:off x="1421682"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مربع نص 166">
                <a:extLst>
                  <a:ext uri="{FF2B5EF4-FFF2-40B4-BE49-F238E27FC236}">
                    <a16:creationId xmlns:a16="http://schemas.microsoft.com/office/drawing/2014/main" id="{652BED0D-FB95-318A-46C1-B21AC868E80F}"/>
                  </a:ext>
                </a:extLst>
              </p:cNvPr>
              <p:cNvSpPr txBox="1"/>
              <p:nvPr/>
            </p:nvSpPr>
            <p:spPr>
              <a:xfrm>
                <a:off x="1445455" y="1237910"/>
                <a:ext cx="1363578" cy="420769"/>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تقييم</a:t>
                </a: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المهارات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Assessment ">
              <a:extLst>
                <a:ext uri="{FF2B5EF4-FFF2-40B4-BE49-F238E27FC236}">
                  <a16:creationId xmlns:a16="http://schemas.microsoft.com/office/drawing/2014/main" id="{D5184634-1217-BC16-3079-C256043659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7818" y="1997337"/>
              <a:ext cx="1032497" cy="10324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7228CC91-E7FB-6985-EDD5-8A8EC0F73CD8}"/>
              </a:ext>
            </a:extLst>
          </p:cNvPr>
          <p:cNvSpPr txBox="1"/>
          <p:nvPr/>
        </p:nvSpPr>
        <p:spPr>
          <a:xfrm>
            <a:off x="1497068" y="3240691"/>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ما هي القيم الأساسية التي تحرّكك وتدفعك في حياتك المهنية؟ (الإبداع، الاستقلالية، الأمان الوظيفي، خدمة المجتمع، إلخ).</a:t>
            </a:r>
            <a:endParaRPr lang="en-US"/>
          </a:p>
        </p:txBody>
      </p:sp>
    </p:spTree>
    <p:extLst>
      <p:ext uri="{BB962C8B-B14F-4D97-AF65-F5344CB8AC3E}">
        <p14:creationId xmlns:p14="http://schemas.microsoft.com/office/powerpoint/2010/main" val="2955290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C8BCF3E6-AF18-A2F5-D0F7-654B43DFD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id="{007A955F-DB83-F62A-8B39-FAAC020D7D7D}"/>
              </a:ext>
            </a:extLst>
          </p:cNvPr>
          <p:cNvSpPr txBox="1"/>
          <p:nvPr/>
        </p:nvSpPr>
        <p:spPr>
          <a:xfrm>
            <a:off x="5213689" y="2010697"/>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برنامج تدريبي مكثف يهدف إلى تمكين المشاركين من رسم خرائط مستقبلهم المهني عبر أدوات التقييم الذاتي والتخطيط الاستراتيجي، لتحويل المسار الوظيفي من مجرد وظيفة روتينية إلى رحلة نمو مستمر</a:t>
            </a:r>
            <a:endParaRPr lang="en-US" dirty="0"/>
          </a:p>
        </p:txBody>
      </p:sp>
    </p:spTree>
    <p:extLst>
      <p:ext uri="{BB962C8B-B14F-4D97-AF65-F5344CB8AC3E}">
        <p14:creationId xmlns:p14="http://schemas.microsoft.com/office/powerpoint/2010/main" val="3581122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4893C-A699-8DBC-9063-ED2661912AC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5486CC6-8580-20E3-7E19-C631E6EA0DDD}"/>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تحليل الواقع الوظيفي الحالي باستخدام أدوات التقييم الذاتي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728E30-1425-D52C-07B7-7FEDFE80FF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8" name="Group 37">
            <a:extLst>
              <a:ext uri="{FF2B5EF4-FFF2-40B4-BE49-F238E27FC236}">
                <a16:creationId xmlns:a16="http://schemas.microsoft.com/office/drawing/2014/main" id="{3653282C-CE49-7BA6-CB74-E7AFD329A96B}"/>
              </a:ext>
            </a:extLst>
          </p:cNvPr>
          <p:cNvGrpSpPr/>
          <p:nvPr/>
        </p:nvGrpSpPr>
        <p:grpSpPr>
          <a:xfrm>
            <a:off x="13285418" y="1272662"/>
            <a:ext cx="3084126" cy="4876800"/>
            <a:chOff x="5660241" y="1272662"/>
            <a:chExt cx="3084126" cy="4876800"/>
          </a:xfrm>
        </p:grpSpPr>
        <p:grpSp>
          <p:nvGrpSpPr>
            <p:cNvPr id="12" name="Group 11">
              <a:extLst>
                <a:ext uri="{FF2B5EF4-FFF2-40B4-BE49-F238E27FC236}">
                  <a16:creationId xmlns:a16="http://schemas.microsoft.com/office/drawing/2014/main" id="{07F8A3CD-FA0D-3915-D38B-E8E5DA71AE5B}"/>
                </a:ext>
              </a:extLst>
            </p:cNvPr>
            <p:cNvGrpSpPr/>
            <p:nvPr/>
          </p:nvGrpSpPr>
          <p:grpSpPr>
            <a:xfrm>
              <a:off x="5660241" y="1272662"/>
              <a:ext cx="3084126" cy="4876800"/>
              <a:chOff x="2843364" y="0"/>
              <a:chExt cx="1434886" cy="2269114"/>
            </a:xfrm>
          </p:grpSpPr>
          <p:grpSp>
            <p:nvGrpSpPr>
              <p:cNvPr id="18" name="Group 17">
                <a:extLst>
                  <a:ext uri="{FF2B5EF4-FFF2-40B4-BE49-F238E27FC236}">
                    <a16:creationId xmlns:a16="http://schemas.microsoft.com/office/drawing/2014/main" id="{CD7509D0-A4B9-8EA4-8DA7-7B54DBD7DA61}"/>
                  </a:ext>
                </a:extLst>
              </p:cNvPr>
              <p:cNvGrpSpPr/>
              <p:nvPr/>
            </p:nvGrpSpPr>
            <p:grpSpPr>
              <a:xfrm>
                <a:off x="2904878" y="105424"/>
                <a:ext cx="1301555" cy="2058266"/>
                <a:chOff x="2904878" y="105424"/>
                <a:chExt cx="1301555" cy="2058266"/>
              </a:xfrm>
            </p:grpSpPr>
            <p:sp>
              <p:nvSpPr>
                <p:cNvPr id="21" name="Rectangle: Rounded Corners 20">
                  <a:extLst>
                    <a:ext uri="{FF2B5EF4-FFF2-40B4-BE49-F238E27FC236}">
                      <a16:creationId xmlns:a16="http://schemas.microsoft.com/office/drawing/2014/main" id="{4BCCF438-1FA6-C6E1-58D1-EF1FF73F4A4A}"/>
                    </a:ext>
                  </a:extLst>
                </p:cNvPr>
                <p:cNvSpPr/>
                <p:nvPr/>
              </p:nvSpPr>
              <p:spPr>
                <a:xfrm>
                  <a:off x="2904878" y="105424"/>
                  <a:ext cx="1301555" cy="2058266"/>
                </a:xfrm>
                <a:prstGeom prst="roundRect">
                  <a:avLst>
                    <a:gd name="adj" fmla="val 50000"/>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3D6CED98-05AE-163D-C181-30267A4A2110}"/>
                    </a:ext>
                  </a:extLst>
                </p:cNvPr>
                <p:cNvSpPr/>
                <p:nvPr/>
              </p:nvSpPr>
              <p:spPr>
                <a:xfrm>
                  <a:off x="3210042"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Rectangle: Rounded Corners 18">
                <a:extLst>
                  <a:ext uri="{FF2B5EF4-FFF2-40B4-BE49-F238E27FC236}">
                    <a16:creationId xmlns:a16="http://schemas.microsoft.com/office/drawing/2014/main" id="{918EDBA9-6FBB-89CE-2886-5B21B6E34500}"/>
                  </a:ext>
                </a:extLst>
              </p:cNvPr>
              <p:cNvSpPr/>
              <p:nvPr/>
            </p:nvSpPr>
            <p:spPr>
              <a:xfrm>
                <a:off x="2843364"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D3B4243F-6FCF-AEDA-17F1-A33857849B25}"/>
                  </a:ext>
                </a:extLst>
              </p:cNvPr>
              <p:cNvSpPr txBox="1"/>
              <p:nvPr/>
            </p:nvSpPr>
            <p:spPr>
              <a:xfrm>
                <a:off x="3083344" y="1110319"/>
                <a:ext cx="907966" cy="710629"/>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القيم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Analytics ">
              <a:extLst>
                <a:ext uri="{FF2B5EF4-FFF2-40B4-BE49-F238E27FC236}">
                  <a16:creationId xmlns:a16="http://schemas.microsoft.com/office/drawing/2014/main" id="{627E3F61-6A2A-EFEF-41A1-083CB15692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0245" y="2063036"/>
              <a:ext cx="1032497" cy="10324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id="{B14E3C7F-3E05-8739-C9DF-17E9B8C8052E}"/>
              </a:ext>
            </a:extLst>
          </p:cNvPr>
          <p:cNvGrpSpPr/>
          <p:nvPr/>
        </p:nvGrpSpPr>
        <p:grpSpPr>
          <a:xfrm>
            <a:off x="13904090" y="1272662"/>
            <a:ext cx="3084126" cy="4876800"/>
            <a:chOff x="-451250" y="1272662"/>
            <a:chExt cx="3084126" cy="4876800"/>
          </a:xfrm>
        </p:grpSpPr>
        <p:grpSp>
          <p:nvGrpSpPr>
            <p:cNvPr id="7" name="Group 6">
              <a:extLst>
                <a:ext uri="{FF2B5EF4-FFF2-40B4-BE49-F238E27FC236}">
                  <a16:creationId xmlns:a16="http://schemas.microsoft.com/office/drawing/2014/main" id="{62A393C3-356D-2D67-1253-3CD07136AD12}"/>
                </a:ext>
              </a:extLst>
            </p:cNvPr>
            <p:cNvGrpSpPr/>
            <p:nvPr/>
          </p:nvGrpSpPr>
          <p:grpSpPr>
            <a:xfrm>
              <a:off x="-451250" y="1272662"/>
              <a:ext cx="3084126" cy="4876800"/>
              <a:chOff x="0" y="0"/>
              <a:chExt cx="1434886" cy="2269114"/>
            </a:xfrm>
          </p:grpSpPr>
          <p:sp>
            <p:nvSpPr>
              <p:cNvPr id="33" name="Rectangle: Rounded Corners 32">
                <a:extLst>
                  <a:ext uri="{FF2B5EF4-FFF2-40B4-BE49-F238E27FC236}">
                    <a16:creationId xmlns:a16="http://schemas.microsoft.com/office/drawing/2014/main" id="{F910D3F8-8C9D-1B90-CE2F-2B254798DAF4}"/>
                  </a:ext>
                </a:extLst>
              </p:cNvPr>
              <p:cNvSpPr/>
              <p:nvPr/>
            </p:nvSpPr>
            <p:spPr>
              <a:xfrm>
                <a:off x="67942" y="105424"/>
                <a:ext cx="1301555" cy="2058266"/>
              </a:xfrm>
              <a:prstGeom prst="roundRect">
                <a:avLst>
                  <a:gd name="adj" fmla="val 50000"/>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5A9BDB17-8ECC-DF27-D0BE-68BD9408178B}"/>
                  </a:ext>
                </a:extLst>
              </p:cNvPr>
              <p:cNvSpPr/>
              <p:nvPr/>
            </p:nvSpPr>
            <p:spPr>
              <a:xfrm>
                <a:off x="373106"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Rectangle: Rounded Corners 34">
                <a:extLst>
                  <a:ext uri="{FF2B5EF4-FFF2-40B4-BE49-F238E27FC236}">
                    <a16:creationId xmlns:a16="http://schemas.microsoft.com/office/drawing/2014/main" id="{B959AA27-9D61-40BA-03CD-52910B880395}"/>
                  </a:ext>
                </a:extLst>
              </p:cNvPr>
              <p:cNvSpPr/>
              <p:nvPr/>
            </p:nvSpPr>
            <p:spPr>
              <a:xfrm>
                <a:off x="0"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مربع نص 166">
                <a:extLst>
                  <a:ext uri="{FF2B5EF4-FFF2-40B4-BE49-F238E27FC236}">
                    <a16:creationId xmlns:a16="http://schemas.microsoft.com/office/drawing/2014/main" id="{5C053BCF-C007-F2B1-40E2-44957D62C609}"/>
                  </a:ext>
                </a:extLst>
              </p:cNvPr>
              <p:cNvSpPr txBox="1"/>
              <p:nvPr/>
            </p:nvSpPr>
            <p:spPr>
              <a:xfrm>
                <a:off x="295748" y="1110319"/>
                <a:ext cx="842747" cy="710629"/>
              </a:xfrm>
              <a:prstGeom prst="rect">
                <a:avLst/>
              </a:prstGeom>
            </p:spPr>
            <p:txBody>
              <a:bodyPr wrap="square" rtlCol="1">
                <a:noAutofit/>
              </a:bodyPr>
              <a:lstStyle/>
              <a:p>
                <a:pPr algn="ctr" rtl="1">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الميول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Analysis ">
              <a:extLst>
                <a:ext uri="{FF2B5EF4-FFF2-40B4-BE49-F238E27FC236}">
                  <a16:creationId xmlns:a16="http://schemas.microsoft.com/office/drawing/2014/main" id="{AA144F60-BFE4-AE7C-E749-C38CF09A5D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260" y="2089181"/>
              <a:ext cx="1032497" cy="10324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3F390B2F-EB9C-BBC1-4DC2-80C831CCD90D}"/>
              </a:ext>
            </a:extLst>
          </p:cNvPr>
          <p:cNvGrpSpPr/>
          <p:nvPr/>
        </p:nvGrpSpPr>
        <p:grpSpPr>
          <a:xfrm>
            <a:off x="8371303" y="1272662"/>
            <a:ext cx="3084126" cy="4876800"/>
            <a:chOff x="2604495" y="1272662"/>
            <a:chExt cx="3084126" cy="4876800"/>
          </a:xfrm>
        </p:grpSpPr>
        <p:grpSp>
          <p:nvGrpSpPr>
            <p:cNvPr id="11" name="Group 10">
              <a:extLst>
                <a:ext uri="{FF2B5EF4-FFF2-40B4-BE49-F238E27FC236}">
                  <a16:creationId xmlns:a16="http://schemas.microsoft.com/office/drawing/2014/main" id="{3B049066-6955-B9BA-914D-E67A2B14DF3F}"/>
                </a:ext>
              </a:extLst>
            </p:cNvPr>
            <p:cNvGrpSpPr/>
            <p:nvPr/>
          </p:nvGrpSpPr>
          <p:grpSpPr>
            <a:xfrm>
              <a:off x="2604495" y="1272662"/>
              <a:ext cx="3084126" cy="4876800"/>
              <a:chOff x="1421682" y="0"/>
              <a:chExt cx="1434886" cy="2269114"/>
            </a:xfrm>
          </p:grpSpPr>
          <p:grpSp>
            <p:nvGrpSpPr>
              <p:cNvPr id="23" name="Group 22">
                <a:extLst>
                  <a:ext uri="{FF2B5EF4-FFF2-40B4-BE49-F238E27FC236}">
                    <a16:creationId xmlns:a16="http://schemas.microsoft.com/office/drawing/2014/main" id="{39005C50-B50E-1C19-4A7F-611876B8AD27}"/>
                  </a:ext>
                </a:extLst>
              </p:cNvPr>
              <p:cNvGrpSpPr/>
              <p:nvPr/>
            </p:nvGrpSpPr>
            <p:grpSpPr>
              <a:xfrm>
                <a:off x="1486410" y="105424"/>
                <a:ext cx="1301555" cy="2058266"/>
                <a:chOff x="1486410" y="105424"/>
                <a:chExt cx="1301555" cy="2058266"/>
              </a:xfrm>
            </p:grpSpPr>
            <p:sp>
              <p:nvSpPr>
                <p:cNvPr id="26" name="Rectangle: Rounded Corners 25">
                  <a:extLst>
                    <a:ext uri="{FF2B5EF4-FFF2-40B4-BE49-F238E27FC236}">
                      <a16:creationId xmlns:a16="http://schemas.microsoft.com/office/drawing/2014/main" id="{4EB87878-AECB-0DDC-4B23-B0C0F29C6DA3}"/>
                    </a:ext>
                  </a:extLst>
                </p:cNvPr>
                <p:cNvSpPr/>
                <p:nvPr/>
              </p:nvSpPr>
              <p:spPr>
                <a:xfrm>
                  <a:off x="1486410" y="105424"/>
                  <a:ext cx="1301555" cy="2058266"/>
                </a:xfrm>
                <a:prstGeom prst="roundRect">
                  <a:avLst>
                    <a:gd name="adj" fmla="val 50000"/>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F6E4348D-48FF-6B1B-E051-896BB52D437D}"/>
                    </a:ext>
                  </a:extLst>
                </p:cNvPr>
                <p:cNvSpPr/>
                <p:nvPr/>
              </p:nvSpPr>
              <p:spPr>
                <a:xfrm>
                  <a:off x="1791574"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4" name="Rectangle: Rounded Corners 23">
                <a:extLst>
                  <a:ext uri="{FF2B5EF4-FFF2-40B4-BE49-F238E27FC236}">
                    <a16:creationId xmlns:a16="http://schemas.microsoft.com/office/drawing/2014/main" id="{6EE8728C-0B10-DC15-8FD2-2950A778249E}"/>
                  </a:ext>
                </a:extLst>
              </p:cNvPr>
              <p:cNvSpPr/>
              <p:nvPr/>
            </p:nvSpPr>
            <p:spPr>
              <a:xfrm>
                <a:off x="1421682"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مربع نص 166">
                <a:extLst>
                  <a:ext uri="{FF2B5EF4-FFF2-40B4-BE49-F238E27FC236}">
                    <a16:creationId xmlns:a16="http://schemas.microsoft.com/office/drawing/2014/main" id="{EFBF4282-AECC-238F-DCD7-CA529E413008}"/>
                  </a:ext>
                </a:extLst>
              </p:cNvPr>
              <p:cNvSpPr txBox="1"/>
              <p:nvPr/>
            </p:nvSpPr>
            <p:spPr>
              <a:xfrm>
                <a:off x="1445455" y="1237910"/>
                <a:ext cx="1363578" cy="420769"/>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تقييم</a:t>
                </a: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المهارات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Assessment ">
              <a:extLst>
                <a:ext uri="{FF2B5EF4-FFF2-40B4-BE49-F238E27FC236}">
                  <a16:creationId xmlns:a16="http://schemas.microsoft.com/office/drawing/2014/main" id="{16390AE9-A39F-71A8-CD77-7473FF52DE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7818" y="1997337"/>
              <a:ext cx="1032497" cy="10324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FEE6BA93-F033-2B30-E54D-1D3DB17600C0}"/>
              </a:ext>
            </a:extLst>
          </p:cNvPr>
          <p:cNvSpPr txBox="1"/>
          <p:nvPr/>
        </p:nvSpPr>
        <p:spPr>
          <a:xfrm>
            <a:off x="1497068" y="3613204"/>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تصنيف مهاراتك الفنية والناعمة على مقياس من 1-10، وتحديد أولويات التطوير</a:t>
            </a:r>
            <a:endParaRPr lang="en-US"/>
          </a:p>
        </p:txBody>
      </p:sp>
    </p:spTree>
    <p:extLst>
      <p:ext uri="{BB962C8B-B14F-4D97-AF65-F5344CB8AC3E}">
        <p14:creationId xmlns:p14="http://schemas.microsoft.com/office/powerpoint/2010/main" val="1498987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C9889-1552-566B-306A-B304DF468D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28F23A-91A3-F81F-3113-EA2EBF26CDC2}"/>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تحليل الواقع الوظيفي الحالي باستخدام أدوات التقييم الذاتي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A509306-2F6F-54E3-2188-D649C99C6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0" name="Group 39">
            <a:extLst>
              <a:ext uri="{FF2B5EF4-FFF2-40B4-BE49-F238E27FC236}">
                <a16:creationId xmlns:a16="http://schemas.microsoft.com/office/drawing/2014/main" id="{96FBD0B2-E17C-7543-0D32-C20579EFBD31}"/>
              </a:ext>
            </a:extLst>
          </p:cNvPr>
          <p:cNvGrpSpPr/>
          <p:nvPr/>
        </p:nvGrpSpPr>
        <p:grpSpPr>
          <a:xfrm>
            <a:off x="8436618" y="1272662"/>
            <a:ext cx="3084126" cy="4876800"/>
            <a:chOff x="-451250" y="1272662"/>
            <a:chExt cx="3084126" cy="4876800"/>
          </a:xfrm>
        </p:grpSpPr>
        <p:grpSp>
          <p:nvGrpSpPr>
            <p:cNvPr id="7" name="Group 6">
              <a:extLst>
                <a:ext uri="{FF2B5EF4-FFF2-40B4-BE49-F238E27FC236}">
                  <a16:creationId xmlns:a16="http://schemas.microsoft.com/office/drawing/2014/main" id="{0BAAA2CA-864B-AF54-7394-064C8958022B}"/>
                </a:ext>
              </a:extLst>
            </p:cNvPr>
            <p:cNvGrpSpPr/>
            <p:nvPr/>
          </p:nvGrpSpPr>
          <p:grpSpPr>
            <a:xfrm>
              <a:off x="-451250" y="1272662"/>
              <a:ext cx="3084126" cy="4876800"/>
              <a:chOff x="0" y="0"/>
              <a:chExt cx="1434886" cy="2269114"/>
            </a:xfrm>
          </p:grpSpPr>
          <p:sp>
            <p:nvSpPr>
              <p:cNvPr id="33" name="Rectangle: Rounded Corners 32">
                <a:extLst>
                  <a:ext uri="{FF2B5EF4-FFF2-40B4-BE49-F238E27FC236}">
                    <a16:creationId xmlns:a16="http://schemas.microsoft.com/office/drawing/2014/main" id="{B8A88184-1141-CEAB-5ADC-F5B69664D101}"/>
                  </a:ext>
                </a:extLst>
              </p:cNvPr>
              <p:cNvSpPr/>
              <p:nvPr/>
            </p:nvSpPr>
            <p:spPr>
              <a:xfrm>
                <a:off x="67942" y="105424"/>
                <a:ext cx="1301555" cy="2058266"/>
              </a:xfrm>
              <a:prstGeom prst="roundRect">
                <a:avLst>
                  <a:gd name="adj" fmla="val 50000"/>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A66F3799-FE2F-C2C9-E1BC-64E1FDC845D3}"/>
                  </a:ext>
                </a:extLst>
              </p:cNvPr>
              <p:cNvSpPr/>
              <p:nvPr/>
            </p:nvSpPr>
            <p:spPr>
              <a:xfrm>
                <a:off x="373106"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Rectangle: Rounded Corners 34">
                <a:extLst>
                  <a:ext uri="{FF2B5EF4-FFF2-40B4-BE49-F238E27FC236}">
                    <a16:creationId xmlns:a16="http://schemas.microsoft.com/office/drawing/2014/main" id="{F98F3B4C-BB50-A032-1195-AF60F997F7B0}"/>
                  </a:ext>
                </a:extLst>
              </p:cNvPr>
              <p:cNvSpPr/>
              <p:nvPr/>
            </p:nvSpPr>
            <p:spPr>
              <a:xfrm>
                <a:off x="0"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مربع نص 166">
                <a:extLst>
                  <a:ext uri="{FF2B5EF4-FFF2-40B4-BE49-F238E27FC236}">
                    <a16:creationId xmlns:a16="http://schemas.microsoft.com/office/drawing/2014/main" id="{A4E31888-21F4-1FC3-70BB-E19D78E94856}"/>
                  </a:ext>
                </a:extLst>
              </p:cNvPr>
              <p:cNvSpPr txBox="1"/>
              <p:nvPr/>
            </p:nvSpPr>
            <p:spPr>
              <a:xfrm>
                <a:off x="295748" y="1110319"/>
                <a:ext cx="842747" cy="710629"/>
              </a:xfrm>
              <a:prstGeom prst="rect">
                <a:avLst/>
              </a:prstGeom>
            </p:spPr>
            <p:txBody>
              <a:bodyPr wrap="square" rtlCol="1">
                <a:noAutofit/>
              </a:bodyPr>
              <a:lstStyle/>
              <a:p>
                <a:pPr algn="ctr" rtl="1">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الميول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Analysis ">
              <a:extLst>
                <a:ext uri="{FF2B5EF4-FFF2-40B4-BE49-F238E27FC236}">
                  <a16:creationId xmlns:a16="http://schemas.microsoft.com/office/drawing/2014/main" id="{E53A9081-6B00-4E3A-2106-2C5827F966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260" y="2089181"/>
              <a:ext cx="1032497" cy="10324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B484DAC6-3982-9C81-E2C9-C5A85CD58FA5}"/>
              </a:ext>
            </a:extLst>
          </p:cNvPr>
          <p:cNvGrpSpPr/>
          <p:nvPr/>
        </p:nvGrpSpPr>
        <p:grpSpPr>
          <a:xfrm>
            <a:off x="12967695" y="1272662"/>
            <a:ext cx="3084126" cy="4876800"/>
            <a:chOff x="2604495" y="1272662"/>
            <a:chExt cx="3084126" cy="4876800"/>
          </a:xfrm>
        </p:grpSpPr>
        <p:grpSp>
          <p:nvGrpSpPr>
            <p:cNvPr id="11" name="Group 10">
              <a:extLst>
                <a:ext uri="{FF2B5EF4-FFF2-40B4-BE49-F238E27FC236}">
                  <a16:creationId xmlns:a16="http://schemas.microsoft.com/office/drawing/2014/main" id="{B1634B1C-65FA-25D7-FC80-58C9DE66714C}"/>
                </a:ext>
              </a:extLst>
            </p:cNvPr>
            <p:cNvGrpSpPr/>
            <p:nvPr/>
          </p:nvGrpSpPr>
          <p:grpSpPr>
            <a:xfrm>
              <a:off x="2604495" y="1272662"/>
              <a:ext cx="3084126" cy="4876800"/>
              <a:chOff x="1421682" y="0"/>
              <a:chExt cx="1434886" cy="2269114"/>
            </a:xfrm>
          </p:grpSpPr>
          <p:grpSp>
            <p:nvGrpSpPr>
              <p:cNvPr id="23" name="Group 22">
                <a:extLst>
                  <a:ext uri="{FF2B5EF4-FFF2-40B4-BE49-F238E27FC236}">
                    <a16:creationId xmlns:a16="http://schemas.microsoft.com/office/drawing/2014/main" id="{B037B389-ADE2-3A49-7A53-519C9073826E}"/>
                  </a:ext>
                </a:extLst>
              </p:cNvPr>
              <p:cNvGrpSpPr/>
              <p:nvPr/>
            </p:nvGrpSpPr>
            <p:grpSpPr>
              <a:xfrm>
                <a:off x="1486410" y="105424"/>
                <a:ext cx="1301555" cy="2058266"/>
                <a:chOff x="1486410" y="105424"/>
                <a:chExt cx="1301555" cy="2058266"/>
              </a:xfrm>
            </p:grpSpPr>
            <p:sp>
              <p:nvSpPr>
                <p:cNvPr id="26" name="Rectangle: Rounded Corners 25">
                  <a:extLst>
                    <a:ext uri="{FF2B5EF4-FFF2-40B4-BE49-F238E27FC236}">
                      <a16:creationId xmlns:a16="http://schemas.microsoft.com/office/drawing/2014/main" id="{E765B9E3-80E9-C8DB-6F57-B332DCCC5EF1}"/>
                    </a:ext>
                  </a:extLst>
                </p:cNvPr>
                <p:cNvSpPr/>
                <p:nvPr/>
              </p:nvSpPr>
              <p:spPr>
                <a:xfrm>
                  <a:off x="1486410" y="105424"/>
                  <a:ext cx="1301555" cy="2058266"/>
                </a:xfrm>
                <a:prstGeom prst="roundRect">
                  <a:avLst>
                    <a:gd name="adj" fmla="val 50000"/>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2AE7D4B2-BBEE-B474-DF0A-E064DB47A459}"/>
                    </a:ext>
                  </a:extLst>
                </p:cNvPr>
                <p:cNvSpPr/>
                <p:nvPr/>
              </p:nvSpPr>
              <p:spPr>
                <a:xfrm>
                  <a:off x="1791574"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4" name="Rectangle: Rounded Corners 23">
                <a:extLst>
                  <a:ext uri="{FF2B5EF4-FFF2-40B4-BE49-F238E27FC236}">
                    <a16:creationId xmlns:a16="http://schemas.microsoft.com/office/drawing/2014/main" id="{5E14DFF9-47F0-37E9-78A4-1DDC416BF2A6}"/>
                  </a:ext>
                </a:extLst>
              </p:cNvPr>
              <p:cNvSpPr/>
              <p:nvPr/>
            </p:nvSpPr>
            <p:spPr>
              <a:xfrm>
                <a:off x="1421682"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مربع نص 166">
                <a:extLst>
                  <a:ext uri="{FF2B5EF4-FFF2-40B4-BE49-F238E27FC236}">
                    <a16:creationId xmlns:a16="http://schemas.microsoft.com/office/drawing/2014/main" id="{073BDECA-B5A0-9E4B-C651-52856C2774A6}"/>
                  </a:ext>
                </a:extLst>
              </p:cNvPr>
              <p:cNvSpPr txBox="1"/>
              <p:nvPr/>
            </p:nvSpPr>
            <p:spPr>
              <a:xfrm>
                <a:off x="1445455" y="1237910"/>
                <a:ext cx="1363578" cy="420769"/>
              </a:xfrm>
              <a:prstGeom prst="rect">
                <a:avLst/>
              </a:prstGeom>
            </p:spPr>
            <p:txBody>
              <a:bodyPr wrap="square" rtlCol="1">
                <a:noAutofit/>
              </a:bodyPr>
              <a:lstStyle/>
              <a:p>
                <a:pPr algn="ctr" rtl="1">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تقييم</a:t>
                </a: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المهارات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Assessment ">
              <a:extLst>
                <a:ext uri="{FF2B5EF4-FFF2-40B4-BE49-F238E27FC236}">
                  <a16:creationId xmlns:a16="http://schemas.microsoft.com/office/drawing/2014/main" id="{8A500050-F835-5F84-B27A-41FCFAF643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7818" y="1997337"/>
              <a:ext cx="1032497" cy="10324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5CE29A4-5DFA-0244-F416-4230B06E030A}"/>
              </a:ext>
            </a:extLst>
          </p:cNvPr>
          <p:cNvSpPr txBox="1"/>
          <p:nvPr/>
        </p:nvSpPr>
        <p:spPr>
          <a:xfrm>
            <a:off x="1497068" y="3121592"/>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استخدام نماذج مثل </a:t>
            </a:r>
            <a:r>
              <a:rPr lang="en-US"/>
              <a:t>Holland Code</a:t>
            </a:r>
            <a:r>
              <a:rPr lang="ar-SA"/>
              <a:t> أو نظرية الشخصية المهنية لجون هولاند لفهم التوافق بين شخصيتك وبيئات العمل المختلفة</a:t>
            </a:r>
            <a:endParaRPr lang="en-US"/>
          </a:p>
        </p:txBody>
      </p:sp>
    </p:spTree>
    <p:extLst>
      <p:ext uri="{BB962C8B-B14F-4D97-AF65-F5344CB8AC3E}">
        <p14:creationId xmlns:p14="http://schemas.microsoft.com/office/powerpoint/2010/main" val="317181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3013D-3CCD-A3B3-64E6-C20D69A13E4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B351C66-BAAC-E869-BA83-E34C0666B56D}"/>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تحديد نقاط القوة ونقاط التحسين لدى المشارك</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F69C97-3B14-D5CB-4C99-AFFAA7C3C6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0" name="Group 39">
            <a:extLst>
              <a:ext uri="{FF2B5EF4-FFF2-40B4-BE49-F238E27FC236}">
                <a16:creationId xmlns:a16="http://schemas.microsoft.com/office/drawing/2014/main" id="{4031B9AB-18D2-9699-8915-439C7B3124B4}"/>
              </a:ext>
            </a:extLst>
          </p:cNvPr>
          <p:cNvGrpSpPr/>
          <p:nvPr/>
        </p:nvGrpSpPr>
        <p:grpSpPr>
          <a:xfrm>
            <a:off x="14780268" y="1272662"/>
            <a:ext cx="3084126" cy="4876800"/>
            <a:chOff x="-451250" y="1272662"/>
            <a:chExt cx="3084126" cy="4876800"/>
          </a:xfrm>
        </p:grpSpPr>
        <p:grpSp>
          <p:nvGrpSpPr>
            <p:cNvPr id="7" name="Group 6">
              <a:extLst>
                <a:ext uri="{FF2B5EF4-FFF2-40B4-BE49-F238E27FC236}">
                  <a16:creationId xmlns:a16="http://schemas.microsoft.com/office/drawing/2014/main" id="{2680B3AC-2154-1C4A-D668-18612877E21C}"/>
                </a:ext>
              </a:extLst>
            </p:cNvPr>
            <p:cNvGrpSpPr/>
            <p:nvPr/>
          </p:nvGrpSpPr>
          <p:grpSpPr>
            <a:xfrm>
              <a:off x="-451250" y="1272662"/>
              <a:ext cx="3084126" cy="4876800"/>
              <a:chOff x="0" y="0"/>
              <a:chExt cx="1434886" cy="2269114"/>
            </a:xfrm>
          </p:grpSpPr>
          <p:sp>
            <p:nvSpPr>
              <p:cNvPr id="33" name="Rectangle: Rounded Corners 32">
                <a:extLst>
                  <a:ext uri="{FF2B5EF4-FFF2-40B4-BE49-F238E27FC236}">
                    <a16:creationId xmlns:a16="http://schemas.microsoft.com/office/drawing/2014/main" id="{CC0639CD-276E-DDD7-DD03-8391D02F0698}"/>
                  </a:ext>
                </a:extLst>
              </p:cNvPr>
              <p:cNvSpPr/>
              <p:nvPr/>
            </p:nvSpPr>
            <p:spPr>
              <a:xfrm>
                <a:off x="67942" y="105424"/>
                <a:ext cx="1301555" cy="2058266"/>
              </a:xfrm>
              <a:prstGeom prst="roundRect">
                <a:avLst>
                  <a:gd name="adj" fmla="val 50000"/>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A9E054C0-429D-66B8-93F0-760504123046}"/>
                  </a:ext>
                </a:extLst>
              </p:cNvPr>
              <p:cNvSpPr/>
              <p:nvPr/>
            </p:nvSpPr>
            <p:spPr>
              <a:xfrm>
                <a:off x="373106" y="262322"/>
                <a:ext cx="691226" cy="6912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Rectangle: Rounded Corners 34">
                <a:extLst>
                  <a:ext uri="{FF2B5EF4-FFF2-40B4-BE49-F238E27FC236}">
                    <a16:creationId xmlns:a16="http://schemas.microsoft.com/office/drawing/2014/main" id="{414B3CA7-490A-9E1F-868F-E26F97EFB238}"/>
                  </a:ext>
                </a:extLst>
              </p:cNvPr>
              <p:cNvSpPr/>
              <p:nvPr/>
            </p:nvSpPr>
            <p:spPr>
              <a:xfrm>
                <a:off x="0" y="0"/>
                <a:ext cx="1434886" cy="2269114"/>
              </a:xfrm>
              <a:prstGeom prst="roundRect">
                <a:avLst>
                  <a:gd name="adj" fmla="val 50000"/>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مربع نص 166">
                <a:extLst>
                  <a:ext uri="{FF2B5EF4-FFF2-40B4-BE49-F238E27FC236}">
                    <a16:creationId xmlns:a16="http://schemas.microsoft.com/office/drawing/2014/main" id="{96CDD0F2-C185-BEC1-58DC-0A24E123723C}"/>
                  </a:ext>
                </a:extLst>
              </p:cNvPr>
              <p:cNvSpPr txBox="1"/>
              <p:nvPr/>
            </p:nvSpPr>
            <p:spPr>
              <a:xfrm>
                <a:off x="295748" y="1110319"/>
                <a:ext cx="842747" cy="710629"/>
              </a:xfrm>
              <a:prstGeom prst="rect">
                <a:avLst/>
              </a:prstGeom>
            </p:spPr>
            <p:txBody>
              <a:bodyPr wrap="square" rtlCol="1">
                <a:noAutofit/>
              </a:bodyPr>
              <a:lstStyle/>
              <a:p>
                <a:pPr algn="ctr" rtl="1">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الميول المهنية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Analysis ">
              <a:extLst>
                <a:ext uri="{FF2B5EF4-FFF2-40B4-BE49-F238E27FC236}">
                  <a16:creationId xmlns:a16="http://schemas.microsoft.com/office/drawing/2014/main" id="{53AB3C68-A4EA-A13D-5D36-244BC5F2C4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260" y="2089181"/>
              <a:ext cx="1032497" cy="1032411"/>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750DFD4F-B1D8-6124-3B7E-A754E2BBC41D}"/>
              </a:ext>
            </a:extLst>
          </p:cNvPr>
          <p:cNvSpPr txBox="1"/>
          <p:nvPr/>
        </p:nvSpPr>
        <p:spPr>
          <a:xfrm>
            <a:off x="5535526" y="3250005"/>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هي المهارات والسمات والخبرات التي تتميّز بها وتساعدك على التفوّق في مجال عملك. من المهم استثمارها واستغلالها في التخطيط المستقبلي</a:t>
            </a:r>
            <a:endParaRPr lang="en-US" dirty="0"/>
          </a:p>
        </p:txBody>
      </p:sp>
      <p:sp>
        <p:nvSpPr>
          <p:cNvPr id="4" name="Rectangle: Rounded Corners 3">
            <a:extLst>
              <a:ext uri="{FF2B5EF4-FFF2-40B4-BE49-F238E27FC236}">
                <a16:creationId xmlns:a16="http://schemas.microsoft.com/office/drawing/2014/main" id="{F6CBB801-B9DF-6EA9-FBCB-D0A10FE9F79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Fight spirit ">
            <a:extLst>
              <a:ext uri="{FF2B5EF4-FFF2-40B4-BE49-F238E27FC236}">
                <a16:creationId xmlns:a16="http://schemas.microsoft.com/office/drawing/2014/main" id="{88142118-2FB0-9220-BA99-D54AB157FBA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0608" y="1836447"/>
            <a:ext cx="3908405" cy="3908405"/>
          </a:xfrm>
          <a:prstGeom prst="rect">
            <a:avLst/>
          </a:prstGeom>
          <a:noFill/>
          <a:ln>
            <a:noFill/>
          </a:ln>
        </p:spPr>
      </p:pic>
      <p:sp>
        <p:nvSpPr>
          <p:cNvPr id="6" name="TextBox 5">
            <a:extLst>
              <a:ext uri="{FF2B5EF4-FFF2-40B4-BE49-F238E27FC236}">
                <a16:creationId xmlns:a16="http://schemas.microsoft.com/office/drawing/2014/main" id="{CAC8D6E0-CB39-F658-F6FF-0AEB2988C91F}"/>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القوّة: </a:t>
            </a:r>
            <a:endParaRPr lang="en-US"/>
          </a:p>
        </p:txBody>
      </p:sp>
    </p:spTree>
    <p:extLst>
      <p:ext uri="{BB962C8B-B14F-4D97-AF65-F5344CB8AC3E}">
        <p14:creationId xmlns:p14="http://schemas.microsoft.com/office/powerpoint/2010/main" val="21883532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2D34F-2447-5C12-8EE6-15B7C58DA57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9F9561-AF3F-B508-A0AB-5243F354CD23}"/>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تحديد نقاط القوة ونقاط التحسين لدى المشارك</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2DBC9D-E01E-6B92-22D3-A9E5270E7B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72E57C98-58CA-4D7C-CAA4-C628438ABA72}"/>
              </a:ext>
            </a:extLst>
          </p:cNvPr>
          <p:cNvSpPr/>
          <p:nvPr/>
        </p:nvSpPr>
        <p:spPr>
          <a:xfrm rot="1800000">
            <a:off x="-840834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Fight spirit ">
            <a:extLst>
              <a:ext uri="{FF2B5EF4-FFF2-40B4-BE49-F238E27FC236}">
                <a16:creationId xmlns:a16="http://schemas.microsoft.com/office/drawing/2014/main" id="{6B043719-AE01-4831-4A69-C33EB8465D9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5862" y="1836447"/>
            <a:ext cx="3908405" cy="3908405"/>
          </a:xfrm>
          <a:prstGeom prst="rect">
            <a:avLst/>
          </a:prstGeom>
          <a:noFill/>
          <a:ln>
            <a:noFill/>
          </a:ln>
        </p:spPr>
      </p:pic>
      <p:pic>
        <p:nvPicPr>
          <p:cNvPr id="2" name="Picture 1" descr="Raise hand ">
            <a:extLst>
              <a:ext uri="{FF2B5EF4-FFF2-40B4-BE49-F238E27FC236}">
                <a16:creationId xmlns:a16="http://schemas.microsoft.com/office/drawing/2014/main" id="{5B2C3136-AC3D-275E-2BAB-55BA8655E3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1635" y="2248586"/>
            <a:ext cx="3084126" cy="3084126"/>
          </a:xfrm>
          <a:prstGeom prst="rect">
            <a:avLst/>
          </a:prstGeom>
          <a:noFill/>
          <a:ln>
            <a:noFill/>
          </a:ln>
        </p:spPr>
      </p:pic>
      <p:sp>
        <p:nvSpPr>
          <p:cNvPr id="10" name="TextBox 9">
            <a:extLst>
              <a:ext uri="{FF2B5EF4-FFF2-40B4-BE49-F238E27FC236}">
                <a16:creationId xmlns:a16="http://schemas.microsoft.com/office/drawing/2014/main" id="{D3066790-2404-8390-312F-87FCFD1B4961}"/>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تقنيات تحديد نقاط القوة:</a:t>
            </a:r>
            <a:endParaRPr lang="en-US"/>
          </a:p>
        </p:txBody>
      </p:sp>
      <p:sp>
        <p:nvSpPr>
          <p:cNvPr id="11" name="TextBox 10">
            <a:extLst>
              <a:ext uri="{FF2B5EF4-FFF2-40B4-BE49-F238E27FC236}">
                <a16:creationId xmlns:a16="http://schemas.microsoft.com/office/drawing/2014/main" id="{8E66B5FE-CE03-287B-10F4-5D1F90AC718C}"/>
              </a:ext>
            </a:extLst>
          </p:cNvPr>
          <p:cNvSpPr txBox="1"/>
          <p:nvPr/>
        </p:nvSpPr>
        <p:spPr>
          <a:xfrm>
            <a:off x="5014452" y="21124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التفكير في المهام التي تؤديها بسهولة وكفاءة عالية</a:t>
            </a:r>
            <a:endParaRPr lang="en-US" dirty="0"/>
          </a:p>
        </p:txBody>
      </p:sp>
      <p:sp>
        <p:nvSpPr>
          <p:cNvPr id="12" name="TextBox 11">
            <a:extLst>
              <a:ext uri="{FF2B5EF4-FFF2-40B4-BE49-F238E27FC236}">
                <a16:creationId xmlns:a16="http://schemas.microsoft.com/office/drawing/2014/main" id="{0B376D70-C3B6-6231-52A5-5AA3DA8A2679}"/>
              </a:ext>
            </a:extLst>
          </p:cNvPr>
          <p:cNvSpPr txBox="1"/>
          <p:nvPr/>
        </p:nvSpPr>
        <p:spPr>
          <a:xfrm>
            <a:off x="5014452" y="316033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استطلاع آراء الزملاء والمدراء حول مواطن تميّزك</a:t>
            </a:r>
            <a:endParaRPr lang="en-US" dirty="0"/>
          </a:p>
        </p:txBody>
      </p:sp>
      <p:sp>
        <p:nvSpPr>
          <p:cNvPr id="13" name="TextBox 12">
            <a:extLst>
              <a:ext uri="{FF2B5EF4-FFF2-40B4-BE49-F238E27FC236}">
                <a16:creationId xmlns:a16="http://schemas.microsoft.com/office/drawing/2014/main" id="{2E97DCC2-548A-61B5-D68C-D797B1477605}"/>
              </a:ext>
            </a:extLst>
          </p:cNvPr>
          <p:cNvSpPr txBox="1"/>
          <p:nvPr/>
        </p:nvSpPr>
        <p:spPr>
          <a:xfrm>
            <a:off x="5014452" y="42082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تحليل التغذية الراجعة من تقييمات الأداء السابقة</a:t>
            </a:r>
            <a:endParaRPr lang="en-US" dirty="0"/>
          </a:p>
        </p:txBody>
      </p:sp>
      <p:sp>
        <p:nvSpPr>
          <p:cNvPr id="15" name="TextBox 14">
            <a:extLst>
              <a:ext uri="{FF2B5EF4-FFF2-40B4-BE49-F238E27FC236}">
                <a16:creationId xmlns:a16="http://schemas.microsoft.com/office/drawing/2014/main" id="{E890D219-7F1A-B8A1-9E3B-796D10A17C2D}"/>
              </a:ext>
            </a:extLst>
          </p:cNvPr>
          <p:cNvSpPr txBox="1"/>
          <p:nvPr/>
        </p:nvSpPr>
        <p:spPr>
          <a:xfrm>
            <a:off x="5014452" y="52561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المهارات التي تستمتع بممارستها وتشعر بالحماس تجاهها</a:t>
            </a:r>
            <a:endParaRPr lang="en-US" dirty="0"/>
          </a:p>
        </p:txBody>
      </p:sp>
    </p:spTree>
    <p:extLst>
      <p:ext uri="{BB962C8B-B14F-4D97-AF65-F5344CB8AC3E}">
        <p14:creationId xmlns:p14="http://schemas.microsoft.com/office/powerpoint/2010/main" val="223047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286FA-C04A-6124-C80F-C3400A2E33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357E48E-671A-159D-8EFD-7AEF4D97C848}"/>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تحديد نقاط القوة ونقاط التحسين لدى المشارك</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B843988-BB2E-DC56-2787-E12AA66853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Raise hand ">
            <a:extLst>
              <a:ext uri="{FF2B5EF4-FFF2-40B4-BE49-F238E27FC236}">
                <a16:creationId xmlns:a16="http://schemas.microsoft.com/office/drawing/2014/main" id="{44BB5863-434B-2620-19DE-0D8CE7CA709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25265" y="2248586"/>
            <a:ext cx="3084126" cy="3084126"/>
          </a:xfrm>
          <a:prstGeom prst="rect">
            <a:avLst/>
          </a:prstGeom>
          <a:noFill/>
          <a:ln>
            <a:noFill/>
          </a:ln>
        </p:spPr>
      </p:pic>
      <p:sp>
        <p:nvSpPr>
          <p:cNvPr id="3" name="TextBox 2">
            <a:extLst>
              <a:ext uri="{FF2B5EF4-FFF2-40B4-BE49-F238E27FC236}">
                <a16:creationId xmlns:a16="http://schemas.microsoft.com/office/drawing/2014/main" id="{3E7D4958-05ED-C3AE-E65E-66110FBBE563}"/>
              </a:ext>
            </a:extLst>
          </p:cNvPr>
          <p:cNvSpPr txBox="1"/>
          <p:nvPr/>
        </p:nvSpPr>
        <p:spPr>
          <a:xfrm>
            <a:off x="5535526" y="3250005"/>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هي المهارات أو السمات التي تحتاج إلى تطوير لتحقيق أهدافك المهنية. من الضروري مواجهتها بصراحة ووضع خطط لمعالجتها</a:t>
            </a:r>
            <a:endParaRPr lang="en-US" dirty="0"/>
          </a:p>
        </p:txBody>
      </p:sp>
      <p:sp>
        <p:nvSpPr>
          <p:cNvPr id="6" name="Rectangle: Rounded Corners 5">
            <a:extLst>
              <a:ext uri="{FF2B5EF4-FFF2-40B4-BE49-F238E27FC236}">
                <a16:creationId xmlns:a16="http://schemas.microsoft.com/office/drawing/2014/main" id="{7AE1E837-5E23-1B35-25B8-63923BF989DD}"/>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C4D4276-FAB5-1B27-BD32-D9595B168CF2}"/>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التحسين:</a:t>
            </a:r>
            <a:endParaRPr lang="en-US"/>
          </a:p>
        </p:txBody>
      </p:sp>
      <p:pic>
        <p:nvPicPr>
          <p:cNvPr id="17" name="Picture 16" descr="Pain point ">
            <a:extLst>
              <a:ext uri="{FF2B5EF4-FFF2-40B4-BE49-F238E27FC236}">
                <a16:creationId xmlns:a16="http://schemas.microsoft.com/office/drawing/2014/main" id="{0C07231E-D0D2-9DA4-CD45-04D1A41AA39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3750" y="1841106"/>
            <a:ext cx="4002802" cy="4002802"/>
          </a:xfrm>
          <a:prstGeom prst="rect">
            <a:avLst/>
          </a:prstGeom>
          <a:noFill/>
          <a:ln>
            <a:noFill/>
          </a:ln>
        </p:spPr>
      </p:pic>
    </p:spTree>
    <p:extLst>
      <p:ext uri="{BB962C8B-B14F-4D97-AF65-F5344CB8AC3E}">
        <p14:creationId xmlns:p14="http://schemas.microsoft.com/office/powerpoint/2010/main" val="14819724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97517-B94C-ACED-7EB4-C08566CDE1A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9E4CC4-F8F6-7ACC-93E0-A862338291B5}"/>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تحديد نقاط القوة ونقاط التحسين لدى المشارك</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7EE23B8-48F1-5B79-2450-61D3300384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Rectangle: Rounded Corners 5">
            <a:extLst>
              <a:ext uri="{FF2B5EF4-FFF2-40B4-BE49-F238E27FC236}">
                <a16:creationId xmlns:a16="http://schemas.microsoft.com/office/drawing/2014/main" id="{5BF33439-054D-AA2B-0BB0-221212F4FBBD}"/>
              </a:ext>
            </a:extLst>
          </p:cNvPr>
          <p:cNvSpPr/>
          <p:nvPr/>
        </p:nvSpPr>
        <p:spPr>
          <a:xfrm rot="1800000">
            <a:off x="-814352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Pain point ">
            <a:extLst>
              <a:ext uri="{FF2B5EF4-FFF2-40B4-BE49-F238E27FC236}">
                <a16:creationId xmlns:a16="http://schemas.microsoft.com/office/drawing/2014/main" id="{B03E8E6B-5A08-D459-4B4B-23CD36C2E94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57900" y="1841106"/>
            <a:ext cx="4002802" cy="4002802"/>
          </a:xfrm>
          <a:prstGeom prst="rect">
            <a:avLst/>
          </a:prstGeom>
          <a:noFill/>
          <a:ln>
            <a:noFill/>
          </a:ln>
        </p:spPr>
      </p:pic>
      <p:pic>
        <p:nvPicPr>
          <p:cNvPr id="4" name="Picture 3" descr="Performance ">
            <a:extLst>
              <a:ext uri="{FF2B5EF4-FFF2-40B4-BE49-F238E27FC236}">
                <a16:creationId xmlns:a16="http://schemas.microsoft.com/office/drawing/2014/main" id="{34F119F8-A423-CCD5-B343-8A58327FC4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1618" y="2088064"/>
            <a:ext cx="3526155" cy="3526155"/>
          </a:xfrm>
          <a:prstGeom prst="rect">
            <a:avLst/>
          </a:prstGeom>
          <a:noFill/>
          <a:ln>
            <a:noFill/>
          </a:ln>
        </p:spPr>
      </p:pic>
      <p:sp>
        <p:nvSpPr>
          <p:cNvPr id="5" name="TextBox 4">
            <a:extLst>
              <a:ext uri="{FF2B5EF4-FFF2-40B4-BE49-F238E27FC236}">
                <a16:creationId xmlns:a16="http://schemas.microsoft.com/office/drawing/2014/main" id="{54FF43DE-67B2-3D09-5873-4805EBA3A61D}"/>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تحسين نقاط الضعف: </a:t>
            </a:r>
            <a:endParaRPr lang="en-US"/>
          </a:p>
        </p:txBody>
      </p:sp>
      <p:sp>
        <p:nvSpPr>
          <p:cNvPr id="7" name="TextBox 6">
            <a:extLst>
              <a:ext uri="{FF2B5EF4-FFF2-40B4-BE49-F238E27FC236}">
                <a16:creationId xmlns:a16="http://schemas.microsoft.com/office/drawing/2014/main" id="{BEC2BF03-043C-FBD8-3909-D68D352B31FC}"/>
              </a:ext>
            </a:extLst>
          </p:cNvPr>
          <p:cNvSpPr txBox="1"/>
          <p:nvPr/>
        </p:nvSpPr>
        <p:spPr>
          <a:xfrm>
            <a:off x="5014452" y="223122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وضع خطة تطوير ذاتي تركّز على 2-3 نقاط تحسين في كل مرة</a:t>
            </a:r>
            <a:endParaRPr lang="en-US" dirty="0"/>
          </a:p>
        </p:txBody>
      </p:sp>
      <p:sp>
        <p:nvSpPr>
          <p:cNvPr id="10" name="TextBox 9">
            <a:extLst>
              <a:ext uri="{FF2B5EF4-FFF2-40B4-BE49-F238E27FC236}">
                <a16:creationId xmlns:a16="http://schemas.microsoft.com/office/drawing/2014/main" id="{B845561F-3CCE-3EEA-5B35-C2768EF34457}"/>
              </a:ext>
            </a:extLst>
          </p:cNvPr>
          <p:cNvSpPr txBox="1"/>
          <p:nvPr/>
        </p:nvSpPr>
        <p:spPr>
          <a:xfrm>
            <a:off x="5014452" y="339791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البحث عن فرص تدريب أو توجيه مهني (</a:t>
            </a:r>
            <a:r>
              <a:rPr lang="en-US"/>
              <a:t>Mentoring</a:t>
            </a:r>
            <a:r>
              <a:rPr lang="ar-SA"/>
              <a:t>) في مجالات التحسين</a:t>
            </a:r>
            <a:endParaRPr lang="en-US" dirty="0"/>
          </a:p>
        </p:txBody>
      </p:sp>
      <p:sp>
        <p:nvSpPr>
          <p:cNvPr id="11" name="TextBox 10">
            <a:extLst>
              <a:ext uri="{FF2B5EF4-FFF2-40B4-BE49-F238E27FC236}">
                <a16:creationId xmlns:a16="http://schemas.microsoft.com/office/drawing/2014/main" id="{3ADE3194-2427-FC04-5162-1180B866F240}"/>
              </a:ext>
            </a:extLst>
          </p:cNvPr>
          <p:cNvSpPr txBox="1"/>
          <p:nvPr/>
        </p:nvSpPr>
        <p:spPr>
          <a:xfrm>
            <a:off x="5014452" y="5025634"/>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مبدأ التعلّم 70-20-10: 70% من التعلّم من خلال التجربة العملية، 20% من خلال العلاقات والتوجيه، و10% من التدريب الرسمي</a:t>
            </a:r>
            <a:endParaRPr lang="en-US" dirty="0"/>
          </a:p>
        </p:txBody>
      </p:sp>
    </p:spTree>
    <p:extLst>
      <p:ext uri="{BB962C8B-B14F-4D97-AF65-F5344CB8AC3E}">
        <p14:creationId xmlns:p14="http://schemas.microsoft.com/office/powerpoint/2010/main" val="161159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1D43E-D882-FE5F-F322-14A869D23AE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D56AACD-738A-8283-9E9D-321AC1E89E12}"/>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التطوّر الوظيفي وكيفية التغلّب عليها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C517C4-8BC6-62F5-934F-324F7C31EE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1A2A442A-E681-E7BD-24E3-0B9C5B063DC3}"/>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المعوّقات الداخلية:</a:t>
            </a:r>
            <a:endParaRPr lang="en-US"/>
          </a:p>
        </p:txBody>
      </p:sp>
      <p:grpSp>
        <p:nvGrpSpPr>
          <p:cNvPr id="26" name="Group 25">
            <a:extLst>
              <a:ext uri="{FF2B5EF4-FFF2-40B4-BE49-F238E27FC236}">
                <a16:creationId xmlns:a16="http://schemas.microsoft.com/office/drawing/2014/main" id="{82A6E5B4-FA33-26C3-7F95-66937AB5E668}"/>
              </a:ext>
            </a:extLst>
          </p:cNvPr>
          <p:cNvGrpSpPr/>
          <p:nvPr/>
        </p:nvGrpSpPr>
        <p:grpSpPr>
          <a:xfrm>
            <a:off x="8155096" y="1818563"/>
            <a:ext cx="2764534" cy="4668674"/>
            <a:chOff x="8155096" y="1818563"/>
            <a:chExt cx="2764534" cy="4668674"/>
          </a:xfrm>
        </p:grpSpPr>
        <p:sp>
          <p:nvSpPr>
            <p:cNvPr id="3" name="Rectangle: Top Corners Rounded 2">
              <a:extLst>
                <a:ext uri="{FF2B5EF4-FFF2-40B4-BE49-F238E27FC236}">
                  <a16:creationId xmlns:a16="http://schemas.microsoft.com/office/drawing/2014/main" id="{ADD72DB2-DB6A-9793-618E-42A06EA93862}"/>
                </a:ext>
              </a:extLst>
            </p:cNvPr>
            <p:cNvSpPr/>
            <p:nvPr/>
          </p:nvSpPr>
          <p:spPr>
            <a:xfrm flipH="1">
              <a:off x="8155096" y="2641741"/>
              <a:ext cx="2764534" cy="3845496"/>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2" name="Oval 11">
              <a:extLst>
                <a:ext uri="{FF2B5EF4-FFF2-40B4-BE49-F238E27FC236}">
                  <a16:creationId xmlns:a16="http://schemas.microsoft.com/office/drawing/2014/main" id="{329EAB18-6BCB-8160-BF8E-F6158CFD9BD4}"/>
                </a:ext>
              </a:extLst>
            </p:cNvPr>
            <p:cNvSpPr/>
            <p:nvPr/>
          </p:nvSpPr>
          <p:spPr>
            <a:xfrm flipH="1">
              <a:off x="8196118" y="1818563"/>
              <a:ext cx="2682491" cy="2681925"/>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3" name="مربع نص 166">
              <a:extLst>
                <a:ext uri="{FF2B5EF4-FFF2-40B4-BE49-F238E27FC236}">
                  <a16:creationId xmlns:a16="http://schemas.microsoft.com/office/drawing/2014/main" id="{A5D69EA9-1AC7-D690-0DA0-16B061D41459}"/>
                </a:ext>
              </a:extLst>
            </p:cNvPr>
            <p:cNvSpPr txBox="1"/>
            <p:nvPr/>
          </p:nvSpPr>
          <p:spPr>
            <a:xfrm flipH="1">
              <a:off x="8608270" y="4708477"/>
              <a:ext cx="1857779" cy="1569400"/>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الخوف من الفشل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مربع نص 166">
              <a:extLst>
                <a:ext uri="{FF2B5EF4-FFF2-40B4-BE49-F238E27FC236}">
                  <a16:creationId xmlns:a16="http://schemas.microsoft.com/office/drawing/2014/main" id="{9B4A05A0-A541-8857-D656-0C2C0CF1DA42}"/>
                </a:ext>
              </a:extLst>
            </p:cNvPr>
            <p:cNvSpPr txBox="1"/>
            <p:nvPr/>
          </p:nvSpPr>
          <p:spPr>
            <a:xfrm flipH="1">
              <a:off x="8299050" y="2079409"/>
              <a:ext cx="2586922" cy="1994828"/>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id="{28F20B78-62DE-C2DA-2540-2BB67DD1DDF1}"/>
              </a:ext>
            </a:extLst>
          </p:cNvPr>
          <p:cNvGrpSpPr/>
          <p:nvPr/>
        </p:nvGrpSpPr>
        <p:grpSpPr>
          <a:xfrm>
            <a:off x="4713732" y="1818563"/>
            <a:ext cx="2764534" cy="4668674"/>
            <a:chOff x="4713732" y="1818563"/>
            <a:chExt cx="2764534" cy="4668674"/>
          </a:xfrm>
        </p:grpSpPr>
        <p:grpSp>
          <p:nvGrpSpPr>
            <p:cNvPr id="15" name="Group 14">
              <a:extLst>
                <a:ext uri="{FF2B5EF4-FFF2-40B4-BE49-F238E27FC236}">
                  <a16:creationId xmlns:a16="http://schemas.microsoft.com/office/drawing/2014/main" id="{FCB49FD7-9A08-C8D9-8682-D5792FC6F02E}"/>
                </a:ext>
              </a:extLst>
            </p:cNvPr>
            <p:cNvGrpSpPr/>
            <p:nvPr/>
          </p:nvGrpSpPr>
          <p:grpSpPr>
            <a:xfrm flipH="1">
              <a:off x="4713732" y="1818563"/>
              <a:ext cx="2764534" cy="4668674"/>
              <a:chOff x="1755775" y="0"/>
              <a:chExt cx="1617785" cy="2732650"/>
            </a:xfrm>
          </p:grpSpPr>
          <p:sp>
            <p:nvSpPr>
              <p:cNvPr id="23" name="Rectangle: Top Corners Rounded 22">
                <a:extLst>
                  <a:ext uri="{FF2B5EF4-FFF2-40B4-BE49-F238E27FC236}">
                    <a16:creationId xmlns:a16="http://schemas.microsoft.com/office/drawing/2014/main" id="{AB941CD6-7B88-F473-414D-3CCE5389AF8A}"/>
                  </a:ext>
                </a:extLst>
              </p:cNvPr>
              <p:cNvSpPr/>
              <p:nvPr/>
            </p:nvSpPr>
            <p:spPr>
              <a:xfrm>
                <a:off x="1755775"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29D71BC5-1AF1-8ADF-3413-D643685F0928}"/>
                  </a:ext>
                </a:extLst>
              </p:cNvPr>
              <p:cNvSpPr/>
              <p:nvPr/>
            </p:nvSpPr>
            <p:spPr>
              <a:xfrm>
                <a:off x="1779780"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مربع نص 166">
                <a:extLst>
                  <a:ext uri="{FF2B5EF4-FFF2-40B4-BE49-F238E27FC236}">
                    <a16:creationId xmlns:a16="http://schemas.microsoft.com/office/drawing/2014/main" id="{E8D566C6-D735-0B74-35AC-D13AE8DB352D}"/>
                  </a:ext>
                </a:extLst>
              </p:cNvPr>
              <p:cNvSpPr txBox="1"/>
              <p:nvPr/>
            </p:nvSpPr>
            <p:spPr>
              <a:xfrm>
                <a:off x="2129899" y="1691513"/>
                <a:ext cx="869678" cy="918595"/>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نقص الوعي الذاتي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مربع نص 166">
              <a:extLst>
                <a:ext uri="{FF2B5EF4-FFF2-40B4-BE49-F238E27FC236}">
                  <a16:creationId xmlns:a16="http://schemas.microsoft.com/office/drawing/2014/main" id="{E74E42C6-DD43-D726-ABF1-27A311903261}"/>
                </a:ext>
              </a:extLst>
            </p:cNvPr>
            <p:cNvSpPr txBox="1"/>
            <p:nvPr/>
          </p:nvSpPr>
          <p:spPr>
            <a:xfrm flipH="1">
              <a:off x="4834229" y="2079409"/>
              <a:ext cx="2586922" cy="1994828"/>
            </a:xfrm>
            <a:prstGeom prst="rect">
              <a:avLst/>
            </a:prstGeom>
          </p:spPr>
          <p:txBody>
            <a:bodyPr wrap="square" rtlCol="1">
              <a:noAutofit/>
            </a:bodyPr>
            <a:lstStyle/>
            <a:p>
              <a:pPr algn="ctr" rtl="0">
                <a:lnSpc>
                  <a:spcPct val="115000"/>
                </a:lnSpc>
              </a:pPr>
              <a:r>
                <a:rPr lang="en-US" sz="115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E59DD2C6-5379-04E9-7A92-E54AAA99C340}"/>
              </a:ext>
            </a:extLst>
          </p:cNvPr>
          <p:cNvGrpSpPr/>
          <p:nvPr/>
        </p:nvGrpSpPr>
        <p:grpSpPr>
          <a:xfrm>
            <a:off x="1272370" y="1818563"/>
            <a:ext cx="2764534" cy="4668674"/>
            <a:chOff x="1272370" y="1818563"/>
            <a:chExt cx="2764534" cy="4668674"/>
          </a:xfrm>
        </p:grpSpPr>
        <p:grpSp>
          <p:nvGrpSpPr>
            <p:cNvPr id="16" name="Group 15">
              <a:extLst>
                <a:ext uri="{FF2B5EF4-FFF2-40B4-BE49-F238E27FC236}">
                  <a16:creationId xmlns:a16="http://schemas.microsoft.com/office/drawing/2014/main" id="{8B4B92E6-6A83-9D2E-C75B-7DE6E102CB5E}"/>
                </a:ext>
              </a:extLst>
            </p:cNvPr>
            <p:cNvGrpSpPr/>
            <p:nvPr/>
          </p:nvGrpSpPr>
          <p:grpSpPr>
            <a:xfrm flipH="1">
              <a:off x="1272370" y="1818563"/>
              <a:ext cx="2764534" cy="4668674"/>
              <a:chOff x="3511549" y="0"/>
              <a:chExt cx="1617785" cy="2732650"/>
            </a:xfrm>
          </p:grpSpPr>
          <p:sp>
            <p:nvSpPr>
              <p:cNvPr id="20" name="Rectangle: Top Corners Rounded 19">
                <a:extLst>
                  <a:ext uri="{FF2B5EF4-FFF2-40B4-BE49-F238E27FC236}">
                    <a16:creationId xmlns:a16="http://schemas.microsoft.com/office/drawing/2014/main" id="{B272CBEC-6ABB-1F7C-6277-EA07D3D638FB}"/>
                  </a:ext>
                </a:extLst>
              </p:cNvPr>
              <p:cNvSpPr/>
              <p:nvPr/>
            </p:nvSpPr>
            <p:spPr>
              <a:xfrm>
                <a:off x="3511549"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609FC256-9E9A-FF84-752B-FE8CB7010C4C}"/>
                  </a:ext>
                </a:extLst>
              </p:cNvPr>
              <p:cNvSpPr/>
              <p:nvPr/>
            </p:nvSpPr>
            <p:spPr>
              <a:xfrm>
                <a:off x="3535554"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مربع نص 166">
                <a:extLst>
                  <a:ext uri="{FF2B5EF4-FFF2-40B4-BE49-F238E27FC236}">
                    <a16:creationId xmlns:a16="http://schemas.microsoft.com/office/drawing/2014/main" id="{7067ED3A-48A7-A4BF-4F2D-CE4E613B3F17}"/>
                  </a:ext>
                </a:extLst>
              </p:cNvPr>
              <p:cNvSpPr txBox="1"/>
              <p:nvPr/>
            </p:nvSpPr>
            <p:spPr>
              <a:xfrm>
                <a:off x="3563518" y="1886641"/>
                <a:ext cx="1513848" cy="447774"/>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مقاومة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مربع نص 166">
              <a:extLst>
                <a:ext uri="{FF2B5EF4-FFF2-40B4-BE49-F238E27FC236}">
                  <a16:creationId xmlns:a16="http://schemas.microsoft.com/office/drawing/2014/main" id="{F4DD0C8B-F725-BFC2-0D28-4598B29F216C}"/>
                </a:ext>
              </a:extLst>
            </p:cNvPr>
            <p:cNvSpPr txBox="1"/>
            <p:nvPr/>
          </p:nvSpPr>
          <p:spPr>
            <a:xfrm flipH="1">
              <a:off x="1369409" y="2079409"/>
              <a:ext cx="2586922" cy="1994828"/>
            </a:xfrm>
            <a:prstGeom prst="rect">
              <a:avLst/>
            </a:prstGeom>
          </p:spPr>
          <p:txBody>
            <a:bodyPr wrap="square" rtlCol="1">
              <a:noAutofit/>
            </a:bodyPr>
            <a:lstStyle/>
            <a:p>
              <a:pPr algn="ctr" rtl="0">
                <a:lnSpc>
                  <a:spcPct val="115000"/>
                </a:lnSpc>
              </a:pPr>
              <a:r>
                <a:rPr lang="en-US" sz="11500" b="1" kern="120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027517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2A4EA-5B5A-3591-74DA-C31874F0417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B3DCEA9-832E-F230-79D6-11BE7E8736C9}"/>
              </a:ext>
            </a:extLst>
          </p:cNvPr>
          <p:cNvSpPr txBox="1"/>
          <p:nvPr/>
        </p:nvSpPr>
        <p:spPr>
          <a:xfrm>
            <a:off x="2228850" y="-202695"/>
            <a:ext cx="77343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التطوّر الوظيفي وكيفية التغلّب عليها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4CA984-525B-F80E-2271-DCC4935C5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DE9E2FC5-F915-DF15-B02E-8341C4DD82C6}"/>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المعوّقات الخارجية:</a:t>
            </a:r>
            <a:endParaRPr lang="en-US"/>
          </a:p>
        </p:txBody>
      </p:sp>
      <p:grpSp>
        <p:nvGrpSpPr>
          <p:cNvPr id="4" name="Group 3">
            <a:extLst>
              <a:ext uri="{FF2B5EF4-FFF2-40B4-BE49-F238E27FC236}">
                <a16:creationId xmlns:a16="http://schemas.microsoft.com/office/drawing/2014/main" id="{82CB8442-CED0-CEB8-EA0C-DEDDF793AABE}"/>
              </a:ext>
            </a:extLst>
          </p:cNvPr>
          <p:cNvGrpSpPr/>
          <p:nvPr/>
        </p:nvGrpSpPr>
        <p:grpSpPr>
          <a:xfrm>
            <a:off x="4294629" y="2181936"/>
            <a:ext cx="3582445" cy="3581400"/>
            <a:chOff x="1817024" y="0"/>
            <a:chExt cx="1722784" cy="1722784"/>
          </a:xfrm>
        </p:grpSpPr>
        <p:sp>
          <p:nvSpPr>
            <p:cNvPr id="35" name="Oval 34">
              <a:extLst>
                <a:ext uri="{FF2B5EF4-FFF2-40B4-BE49-F238E27FC236}">
                  <a16:creationId xmlns:a16="http://schemas.microsoft.com/office/drawing/2014/main" id="{5ED3E3C4-CC3D-2F1E-025A-F962AFB9BE16}"/>
                </a:ext>
              </a:extLst>
            </p:cNvPr>
            <p:cNvSpPr/>
            <p:nvPr/>
          </p:nvSpPr>
          <p:spPr>
            <a:xfrm>
              <a:off x="1817024" y="0"/>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B5A487EC-9422-8380-8231-35A9987E2C40}"/>
                </a:ext>
              </a:extLst>
            </p:cNvPr>
            <p:cNvSpPr/>
            <p:nvPr/>
          </p:nvSpPr>
          <p:spPr>
            <a:xfrm>
              <a:off x="1909790" y="92766"/>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Oval 36">
              <a:extLst>
                <a:ext uri="{FF2B5EF4-FFF2-40B4-BE49-F238E27FC236}">
                  <a16:creationId xmlns:a16="http://schemas.microsoft.com/office/drawing/2014/main" id="{E296F8CF-3135-E6FC-3D33-19A57B75E17C}"/>
                </a:ext>
              </a:extLst>
            </p:cNvPr>
            <p:cNvSpPr/>
            <p:nvPr/>
          </p:nvSpPr>
          <p:spPr>
            <a:xfrm>
              <a:off x="1989578" y="172554"/>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TextBox 13">
              <a:extLst>
                <a:ext uri="{FF2B5EF4-FFF2-40B4-BE49-F238E27FC236}">
                  <a16:creationId xmlns:a16="http://schemas.microsoft.com/office/drawing/2014/main" id="{7238AC03-800A-8CB8-A6C3-0ABE1CD577E3}"/>
                </a:ext>
              </a:extLst>
            </p:cNvPr>
            <p:cNvSpPr txBox="1">
              <a:spLocks noChangeArrowheads="1"/>
            </p:cNvSpPr>
            <p:nvPr/>
          </p:nvSpPr>
          <p:spPr bwMode="auto">
            <a:xfrm flipV="1">
              <a:off x="1909749" y="250877"/>
              <a:ext cx="1537252" cy="940832"/>
            </a:xfrm>
            <a:prstGeom prst="rect">
              <a:avLst/>
            </a:prstGeom>
          </p:spPr>
          <p:txBody>
            <a:bodyPr rot="0" vert="horz" wrap="square" lIns="0" tIns="45720" rIns="0" bIns="45720" anchor="b" anchorCtr="0" upright="1">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سقف زجاجي (</a:t>
              </a: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Glass Ceiling</a:t>
              </a: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225C33F2-2675-6D4C-289A-FA0FC19AA026}"/>
              </a:ext>
            </a:extLst>
          </p:cNvPr>
          <p:cNvGrpSpPr/>
          <p:nvPr/>
        </p:nvGrpSpPr>
        <p:grpSpPr>
          <a:xfrm>
            <a:off x="581501" y="2181936"/>
            <a:ext cx="3582445" cy="3581400"/>
            <a:chOff x="0" y="0"/>
            <a:chExt cx="1722784" cy="1722784"/>
          </a:xfrm>
        </p:grpSpPr>
        <p:sp>
          <p:nvSpPr>
            <p:cNvPr id="31" name="Oval 30">
              <a:extLst>
                <a:ext uri="{FF2B5EF4-FFF2-40B4-BE49-F238E27FC236}">
                  <a16:creationId xmlns:a16="http://schemas.microsoft.com/office/drawing/2014/main" id="{381F1D49-0A9B-F6B6-B11A-EC4D93A5BDCE}"/>
                </a:ext>
              </a:extLst>
            </p:cNvPr>
            <p:cNvSpPr/>
            <p:nvPr/>
          </p:nvSpPr>
          <p:spPr>
            <a:xfrm>
              <a:off x="0" y="0"/>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93A2D411-9D5F-106F-9330-73E7036D2222}"/>
                </a:ext>
              </a:extLst>
            </p:cNvPr>
            <p:cNvSpPr/>
            <p:nvPr/>
          </p:nvSpPr>
          <p:spPr>
            <a:xfrm>
              <a:off x="92766" y="92766"/>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202273AD-F3A1-4777-45C3-A93BA539699A}"/>
                </a:ext>
              </a:extLst>
            </p:cNvPr>
            <p:cNvSpPr/>
            <p:nvPr/>
          </p:nvSpPr>
          <p:spPr>
            <a:xfrm>
              <a:off x="172554" y="172554"/>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TextBox 22">
              <a:extLst>
                <a:ext uri="{FF2B5EF4-FFF2-40B4-BE49-F238E27FC236}">
                  <a16:creationId xmlns:a16="http://schemas.microsoft.com/office/drawing/2014/main" id="{E5F3DD5D-F002-CC50-383E-1FEF3753F7B0}"/>
                </a:ext>
              </a:extLst>
            </p:cNvPr>
            <p:cNvSpPr txBox="1">
              <a:spLocks noChangeArrowheads="1"/>
            </p:cNvSpPr>
            <p:nvPr/>
          </p:nvSpPr>
          <p:spPr bwMode="auto">
            <a:xfrm flipV="1">
              <a:off x="266100" y="202634"/>
              <a:ext cx="1190534" cy="957720"/>
            </a:xfrm>
            <a:prstGeom prst="rect">
              <a:avLst/>
            </a:prstGeom>
          </p:spPr>
          <p:txBody>
            <a:bodyPr rot="0" vert="horz" wrap="square" lIns="0" tIns="45720" rIns="0" bIns="45720" anchor="b" anchorCtr="0" upright="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التغيّرات السريعة في سوق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6636A8AF-C185-1360-51C4-2A6B4C98BEBD}"/>
              </a:ext>
            </a:extLst>
          </p:cNvPr>
          <p:cNvGrpSpPr/>
          <p:nvPr/>
        </p:nvGrpSpPr>
        <p:grpSpPr>
          <a:xfrm>
            <a:off x="8028054" y="2181936"/>
            <a:ext cx="3582445" cy="3581400"/>
            <a:chOff x="3643980" y="0"/>
            <a:chExt cx="1722784" cy="1722784"/>
          </a:xfrm>
        </p:grpSpPr>
        <p:sp>
          <p:nvSpPr>
            <p:cNvPr id="11" name="Oval 10">
              <a:extLst>
                <a:ext uri="{FF2B5EF4-FFF2-40B4-BE49-F238E27FC236}">
                  <a16:creationId xmlns:a16="http://schemas.microsoft.com/office/drawing/2014/main" id="{2EFEEF21-93D3-F11C-CA2A-66B65411430C}"/>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Oval 16">
              <a:extLst>
                <a:ext uri="{FF2B5EF4-FFF2-40B4-BE49-F238E27FC236}">
                  <a16:creationId xmlns:a16="http://schemas.microsoft.com/office/drawing/2014/main" id="{4C585E85-628A-65B0-F5DF-E44266EA51AC}"/>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7CC01DCA-0F14-855A-D7EB-A39FC100114C}"/>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TextBox 9">
              <a:extLst>
                <a:ext uri="{FF2B5EF4-FFF2-40B4-BE49-F238E27FC236}">
                  <a16:creationId xmlns:a16="http://schemas.microsoft.com/office/drawing/2014/main" id="{384A834F-F1D2-45D9-9CF7-9CDC2F3DC8F1}"/>
                </a:ext>
              </a:extLst>
            </p:cNvPr>
            <p:cNvSpPr txBox="1">
              <a:spLocks noChangeArrowheads="1"/>
            </p:cNvSpPr>
            <p:nvPr/>
          </p:nvSpPr>
          <p:spPr bwMode="auto">
            <a:xfrm flipV="1">
              <a:off x="3878781" y="202656"/>
              <a:ext cx="1252807" cy="979207"/>
            </a:xfrm>
            <a:prstGeom prst="rect">
              <a:avLst/>
            </a:prstGeom>
          </p:spPr>
          <p:txBody>
            <a:bodyPr rot="0" vert="horz" wrap="square" lIns="0" tIns="45720" rIns="0" bIns="45720" anchor="b" anchorCtr="0" upright="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ثقافة مؤسسية لا تشجّع التطوّر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8338857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D39BF-F0AF-2BAF-06D0-9D93738CD07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C94913-F374-3A5A-768F-F4281F980BFF}"/>
              </a:ext>
            </a:extLst>
          </p:cNvPr>
          <p:cNvSpPr txBox="1"/>
          <p:nvPr/>
        </p:nvSpPr>
        <p:spPr>
          <a:xfrm>
            <a:off x="2779494" y="-12439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3FEE13A-16AC-CE64-4849-7AE6EED14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21D64F1-E045-E660-2611-F202FB73D5BE}"/>
              </a:ext>
            </a:extLst>
          </p:cNvPr>
          <p:cNvSpPr txBox="1"/>
          <p:nvPr/>
        </p:nvSpPr>
        <p:spPr>
          <a:xfrm>
            <a:off x="1002401" y="3438892"/>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خارطة الكنز المهني</a:t>
            </a:r>
            <a:endParaRPr lang="en-US" dirty="0"/>
          </a:p>
        </p:txBody>
      </p:sp>
      <p:pic>
        <p:nvPicPr>
          <p:cNvPr id="3" name="Picture 2">
            <a:extLst>
              <a:ext uri="{FF2B5EF4-FFF2-40B4-BE49-F238E27FC236}">
                <a16:creationId xmlns:a16="http://schemas.microsoft.com/office/drawing/2014/main" id="{0A560184-6F59-6C62-EF5E-98476EA99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10081543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B871A-5305-D2FB-1914-0D8706716EA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25966E7-42C8-4113-A53E-C5BD3A48FC05}"/>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6C7C93-7E30-8704-160E-7573B743C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F1F46D84-A0AF-405C-54C7-067F0C6042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0C4DE97C-C1CD-7C76-C11B-CC12B11A3470}"/>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حل نموذجي للحالة المذكورة:</a:t>
            </a:r>
            <a:endParaRPr lang="en-US"/>
          </a:p>
        </p:txBody>
      </p:sp>
      <p:sp>
        <p:nvSpPr>
          <p:cNvPr id="2" name="TextBox 1">
            <a:extLst>
              <a:ext uri="{FF2B5EF4-FFF2-40B4-BE49-F238E27FC236}">
                <a16:creationId xmlns:a16="http://schemas.microsoft.com/office/drawing/2014/main" id="{DF5FB7A8-4024-69A8-3B00-E842E3DE7A4B}"/>
              </a:ext>
            </a:extLst>
          </p:cNvPr>
          <p:cNvSpPr txBox="1"/>
          <p:nvPr/>
        </p:nvSpPr>
        <p:spPr>
          <a:xfrm>
            <a:off x="369646" y="1822016"/>
            <a:ext cx="5726353" cy="2215991"/>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تحليل </a:t>
            </a:r>
            <a:r>
              <a:rPr lang="en-US" dirty="0"/>
              <a:t>SWOT</a:t>
            </a:r>
            <a:r>
              <a:rPr lang="ar-SA" dirty="0"/>
              <a:t> لأحمد:</a:t>
            </a:r>
            <a:endParaRPr lang="en-US" dirty="0"/>
          </a:p>
          <a:p>
            <a:r>
              <a:rPr lang="ar-SA" b="1" dirty="0"/>
              <a:t>نقاط القوة:</a:t>
            </a:r>
            <a:endParaRPr lang="en-US" b="1" dirty="0"/>
          </a:p>
          <a:p>
            <a:r>
              <a:rPr lang="ar-SA" dirty="0"/>
              <a:t>- خبرة تقنية جيدة.</a:t>
            </a:r>
            <a:endParaRPr lang="en-US" dirty="0"/>
          </a:p>
          <a:p>
            <a:r>
              <a:rPr lang="ar-SA" dirty="0"/>
              <a:t>- الاستقرار في الشركة (8 سنوات).</a:t>
            </a:r>
            <a:endParaRPr lang="en-US" dirty="0"/>
          </a:p>
          <a:p>
            <a:r>
              <a:rPr lang="ar-SA" dirty="0"/>
              <a:t>- المعرفة العميقة بثقافة الشركة وأنظمتها.</a:t>
            </a:r>
            <a:endParaRPr lang="en-US" dirty="0"/>
          </a:p>
        </p:txBody>
      </p:sp>
      <p:sp>
        <p:nvSpPr>
          <p:cNvPr id="3" name="TextBox 2">
            <a:extLst>
              <a:ext uri="{FF2B5EF4-FFF2-40B4-BE49-F238E27FC236}">
                <a16:creationId xmlns:a16="http://schemas.microsoft.com/office/drawing/2014/main" id="{326CD7AD-13F4-1155-3590-4447D7938874}"/>
              </a:ext>
            </a:extLst>
          </p:cNvPr>
          <p:cNvSpPr txBox="1"/>
          <p:nvPr/>
        </p:nvSpPr>
        <p:spPr>
          <a:xfrm>
            <a:off x="369646" y="4386423"/>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نقاط الضعف:</a:t>
            </a:r>
            <a:endParaRPr lang="en-US" b="1"/>
          </a:p>
          <a:p>
            <a:r>
              <a:rPr lang="ar-SA"/>
              <a:t>- ضعف مهارات التواصل والعرض.</a:t>
            </a:r>
            <a:endParaRPr lang="en-US"/>
          </a:p>
          <a:p>
            <a:r>
              <a:rPr lang="ar-SA"/>
              <a:t>- نقص الخبرة الإدارية.</a:t>
            </a:r>
            <a:endParaRPr lang="en-US"/>
          </a:p>
          <a:p>
            <a:r>
              <a:rPr lang="ar-SA"/>
              <a:t>- عدم المبادرة للخروج من منطقة الراحة.</a:t>
            </a:r>
            <a:endParaRPr lang="en-US"/>
          </a:p>
        </p:txBody>
      </p:sp>
    </p:spTree>
    <p:extLst>
      <p:ext uri="{BB962C8B-B14F-4D97-AF65-F5344CB8AC3E}">
        <p14:creationId xmlns:p14="http://schemas.microsoft.com/office/powerpoint/2010/main" val="41199490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213689" y="2414268"/>
            <a:ext cx="5958214" cy="2569934"/>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تمكين المشاركين من فهم مسارات التطوير الوظيفي واكتساب المهارات اللازمة للتخطيط لمستقبلهم المهني وتحسين فرص النمو والترقي المؤسسي</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5085-DE0B-AC86-0034-CF291F15A2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61F4B5-A381-6DE9-429F-3B8721C9665F}"/>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6BDA0A9-FD7C-93EE-D4DD-E63FCEB8B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BBCCF46-5DAF-E7E7-9478-887988ACDD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EBB9BC70-9848-DD81-54E7-8B4E2758F500}"/>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حل نموذجي للحالة المذكورة:</a:t>
            </a:r>
            <a:endParaRPr lang="en-US"/>
          </a:p>
        </p:txBody>
      </p:sp>
      <p:sp>
        <p:nvSpPr>
          <p:cNvPr id="2" name="TextBox 1">
            <a:extLst>
              <a:ext uri="{FF2B5EF4-FFF2-40B4-BE49-F238E27FC236}">
                <a16:creationId xmlns:a16="http://schemas.microsoft.com/office/drawing/2014/main" id="{1458FC49-EE48-539E-50FE-F0EE18257DB8}"/>
              </a:ext>
            </a:extLst>
          </p:cNvPr>
          <p:cNvSpPr txBox="1"/>
          <p:nvPr/>
        </p:nvSpPr>
        <p:spPr>
          <a:xfrm>
            <a:off x="369646" y="1822016"/>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الفرص:</a:t>
            </a:r>
            <a:endParaRPr lang="en-US" b="1"/>
          </a:p>
          <a:p>
            <a:r>
              <a:rPr lang="ar-SA"/>
              <a:t>- برامج التدريب الإداري داخل الشركة.</a:t>
            </a:r>
            <a:endParaRPr lang="en-US"/>
          </a:p>
          <a:p>
            <a:r>
              <a:rPr lang="ar-SA"/>
              <a:t>- تنامي الحاجة للمدراء ذوي الخلفيات التقنية.</a:t>
            </a:r>
            <a:endParaRPr lang="en-US"/>
          </a:p>
          <a:p>
            <a:r>
              <a:rPr lang="ar-SA"/>
              <a:t>- إمكانية التدرّج من مشرف فريق إلى مدير مشاريع.</a:t>
            </a:r>
            <a:endParaRPr lang="en-US"/>
          </a:p>
        </p:txBody>
      </p:sp>
      <p:sp>
        <p:nvSpPr>
          <p:cNvPr id="3" name="TextBox 2">
            <a:extLst>
              <a:ext uri="{FF2B5EF4-FFF2-40B4-BE49-F238E27FC236}">
                <a16:creationId xmlns:a16="http://schemas.microsoft.com/office/drawing/2014/main" id="{734236E6-043A-950A-F1C0-38DD8A94D2E0}"/>
              </a:ext>
            </a:extLst>
          </p:cNvPr>
          <p:cNvSpPr txBox="1"/>
          <p:nvPr/>
        </p:nvSpPr>
        <p:spPr>
          <a:xfrm>
            <a:off x="369646" y="4386423"/>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التهديدات:</a:t>
            </a:r>
            <a:endParaRPr lang="en-US" b="1"/>
          </a:p>
          <a:p>
            <a:r>
              <a:rPr lang="ar-SA"/>
              <a:t>- المنافسة من الموظفين الجدد ذوي المهارات المتنوّعة.</a:t>
            </a:r>
            <a:endParaRPr lang="en-US"/>
          </a:p>
          <a:p>
            <a:r>
              <a:rPr lang="ar-SA"/>
              <a:t>- تغيّر متطلبات سوق العمل وتزايد الحاجة للمهارات الناعمة.</a:t>
            </a:r>
            <a:endParaRPr lang="en-US"/>
          </a:p>
          <a:p>
            <a:r>
              <a:rPr lang="ar-SA"/>
              <a:t>- خطر الوصول لسقف وظيفي مبكر دون تطوير مهارات جديدة.</a:t>
            </a:r>
            <a:endParaRPr lang="en-US"/>
          </a:p>
        </p:txBody>
      </p:sp>
    </p:spTree>
    <p:extLst>
      <p:ext uri="{BB962C8B-B14F-4D97-AF65-F5344CB8AC3E}">
        <p14:creationId xmlns:p14="http://schemas.microsoft.com/office/powerpoint/2010/main" val="13121541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EB25A-96DF-32F9-6F57-27D527A334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ECBF02-D411-DDBA-19EA-313B4F200E2A}"/>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9AB4F9E-5FB1-D538-8C40-F9C19B7F27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5E17596-9451-C237-A4F7-CECE3ED312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D9F4C415-BD36-9A0D-6D03-14CCDCC9F697}"/>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الحلول المقترحة:</a:t>
            </a:r>
            <a:endParaRPr lang="en-US"/>
          </a:p>
        </p:txBody>
      </p:sp>
      <p:sp>
        <p:nvSpPr>
          <p:cNvPr id="2" name="TextBox 1">
            <a:extLst>
              <a:ext uri="{FF2B5EF4-FFF2-40B4-BE49-F238E27FC236}">
                <a16:creationId xmlns:a16="http://schemas.microsoft.com/office/drawing/2014/main" id="{B7BEED3D-6F36-41A1-C254-DD15478BA62B}"/>
              </a:ext>
            </a:extLst>
          </p:cNvPr>
          <p:cNvSpPr txBox="1"/>
          <p:nvPr/>
        </p:nvSpPr>
        <p:spPr>
          <a:xfrm>
            <a:off x="369646" y="2017955"/>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t>1. التطوير الشخصي:</a:t>
            </a:r>
            <a:endParaRPr lang="en-US" b="1" dirty="0"/>
          </a:p>
          <a:p>
            <a:r>
              <a:rPr lang="ar-SA" dirty="0"/>
              <a:t>   - الالتحاق بدورة تدريبية في مهارات التواصل والعرض. </a:t>
            </a:r>
            <a:endParaRPr lang="en-US" dirty="0"/>
          </a:p>
          <a:p>
            <a:r>
              <a:rPr lang="ar-SA" dirty="0"/>
              <a:t>   - الانضمام لمنظمة </a:t>
            </a:r>
            <a:r>
              <a:rPr lang="en-US" dirty="0"/>
              <a:t>Toastmasters</a:t>
            </a:r>
            <a:r>
              <a:rPr lang="ar-SA" dirty="0"/>
              <a:t> لتطوير مهارات الخطابة.</a:t>
            </a:r>
            <a:endParaRPr lang="en-US" dirty="0"/>
          </a:p>
          <a:p>
            <a:r>
              <a:rPr lang="ar-SA" dirty="0"/>
              <a:t>   - المشاركة في ورش عمل القيادة والإدارة.</a:t>
            </a:r>
            <a:endParaRPr lang="en-US" dirty="0"/>
          </a:p>
        </p:txBody>
      </p:sp>
      <p:sp>
        <p:nvSpPr>
          <p:cNvPr id="3" name="TextBox 2">
            <a:extLst>
              <a:ext uri="{FF2B5EF4-FFF2-40B4-BE49-F238E27FC236}">
                <a16:creationId xmlns:a16="http://schemas.microsoft.com/office/drawing/2014/main" id="{BDA0C2E4-8B7E-34AF-BB15-BD32EEC9E246}"/>
              </a:ext>
            </a:extLst>
          </p:cNvPr>
          <p:cNvSpPr txBox="1"/>
          <p:nvPr/>
        </p:nvSpPr>
        <p:spPr>
          <a:xfrm>
            <a:off x="369646" y="4090616"/>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2. التطوير داخل العمل:</a:t>
            </a:r>
            <a:endParaRPr lang="en-US" b="1"/>
          </a:p>
          <a:p>
            <a:r>
              <a:rPr lang="ar-SA"/>
              <a:t>   - التطوّع لقيادة مشروع صغير لاكتساب خبرة إدارية.</a:t>
            </a:r>
            <a:endParaRPr lang="en-US"/>
          </a:p>
          <a:p>
            <a:r>
              <a:rPr lang="ar-SA"/>
              <a:t>   - طلب توجيه (</a:t>
            </a:r>
            <a:r>
              <a:rPr lang="en-US"/>
              <a:t>Mentoring</a:t>
            </a:r>
            <a:r>
              <a:rPr lang="ar-SA"/>
              <a:t>) من أحد المدراء الناجحين.</a:t>
            </a:r>
            <a:endParaRPr lang="en-US"/>
          </a:p>
          <a:p>
            <a:r>
              <a:rPr lang="ar-SA"/>
              <a:t>   - اقتراح مشروع مبتكر يعالج مشكلة حقيقية في الشركة.</a:t>
            </a:r>
            <a:endParaRPr lang="en-US"/>
          </a:p>
        </p:txBody>
      </p:sp>
    </p:spTree>
    <p:extLst>
      <p:ext uri="{BB962C8B-B14F-4D97-AF65-F5344CB8AC3E}">
        <p14:creationId xmlns:p14="http://schemas.microsoft.com/office/powerpoint/2010/main" val="553677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5A7C3-2FBA-4C6C-3223-EE487C2FB92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3F2F2C-740F-D77B-F8CE-2FC66B8DD1FE}"/>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EA7B01-767E-2769-7493-007A5B294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DA2FEC5F-CF71-543B-0E48-BD11871565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9584E9FF-CDCC-E93B-7A17-8B81B988F9C5}"/>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الحلول المقترحة:</a:t>
            </a:r>
            <a:endParaRPr lang="en-US"/>
          </a:p>
        </p:txBody>
      </p:sp>
      <p:sp>
        <p:nvSpPr>
          <p:cNvPr id="2" name="TextBox 1">
            <a:extLst>
              <a:ext uri="{FF2B5EF4-FFF2-40B4-BE49-F238E27FC236}">
                <a16:creationId xmlns:a16="http://schemas.microsoft.com/office/drawing/2014/main" id="{CF4038CF-8BB0-5083-EF15-538BC99C2B60}"/>
              </a:ext>
            </a:extLst>
          </p:cNvPr>
          <p:cNvSpPr txBox="1"/>
          <p:nvPr/>
        </p:nvSpPr>
        <p:spPr>
          <a:xfrm>
            <a:off x="369646" y="287258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3. الظهور المهني:</a:t>
            </a:r>
            <a:endParaRPr lang="en-US" b="1"/>
          </a:p>
          <a:p>
            <a:r>
              <a:rPr lang="ar-SA"/>
              <a:t>   - بناء شبكة علاقات داخلية مع المدراء ومتخذي القرار.</a:t>
            </a:r>
            <a:endParaRPr lang="en-US"/>
          </a:p>
          <a:p>
            <a:r>
              <a:rPr lang="ar-SA"/>
              <a:t>   - المشاركة في الفعاليات والمؤتمرات المهنية.</a:t>
            </a:r>
            <a:endParaRPr lang="en-US"/>
          </a:p>
          <a:p>
            <a:r>
              <a:rPr lang="ar-SA"/>
              <a:t>   - إنشاء محتوى مهني (مدوّنة، مقالات، عروض تقديمية) يبرز خبراته.</a:t>
            </a:r>
            <a:endParaRPr lang="en-US"/>
          </a:p>
        </p:txBody>
      </p:sp>
    </p:spTree>
    <p:extLst>
      <p:ext uri="{BB962C8B-B14F-4D97-AF65-F5344CB8AC3E}">
        <p14:creationId xmlns:p14="http://schemas.microsoft.com/office/powerpoint/2010/main" val="21369485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5AB3F08F-CE68-32C8-AA21-CFDCE5089A2B}"/>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8469C491-B695-E8A5-CD6F-DB01EDDEAFD5}"/>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6A6521FE-643E-57EB-82DC-F33AAB5C8DA3}"/>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305CE28F-E2A0-7569-E4D9-FDFE36966D87}"/>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0DA70F34-FC52-B109-B696-291A72F27EA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823E5044-3716-B27F-8D97-9377F586CC65}"/>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6C1432F-817C-3876-E137-A94ECFD7820A}"/>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707B92BC-F42D-FB1D-ADC8-FF723400AEE8}"/>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C364190B-9555-9010-DCE5-C8F05CEF28E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2782006F-25B0-D815-FB53-BE4395FCF0B9}"/>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C1D65370-ABEC-A392-20E4-5EAC8E407791}"/>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E8B73D96-7821-C093-4C5F-84EEB5E50627}"/>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55FCFB-1A71-FF7E-43AF-D475071C5D3C}"/>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التخطيط والتميّز الوظيفي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5A7439B-DCF9-15FE-F0DE-948F747275CD}"/>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8322C219-E5F2-463A-7D3E-920D3ED919F9}"/>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2208E2F1-921D-20A4-C69D-F9DC48A675CC}"/>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78C69C09-5D04-1B80-491C-45F93C10CF69}"/>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C9D7CF3D-8D96-9D4C-1A3C-51E9CE7DC287}"/>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F18EE013-676C-AB9A-8691-A2EC876D97C6}"/>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DA24AA59-C0CD-7A26-F028-14BA01A11B64}"/>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D948602D-987B-95DC-07FD-2ABE0CD5ACB2}"/>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E6D11906-670F-70AF-D11D-554734562EB2}"/>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39153F1-44E1-8110-10D3-6AD48EE54CB9}"/>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EBDE59D2-81F1-6CCF-F5BD-7C6BAF90332E}"/>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3CB38874-8AFB-5DC0-3613-0F6E9B965D4E}"/>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1F0EFDE1-42BC-06AC-91C5-A8A97476FF59}"/>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A82891C2-D12C-6A9A-E6C8-2768231D29D1}"/>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355D48DF-7289-2711-0287-2B9A6A6290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A7139D3-B5CD-ECA5-4133-A107A16750DA}"/>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A422D6B2-6DED-6C11-610F-544BED8FD8FF}"/>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6119EAB4-40E6-8553-B930-54230D9EDD10}"/>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D7889EC3-2F6F-0AF6-2731-73FA090D09E5}"/>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D0CB552C-1C88-4898-F27C-E8417E9D8516}"/>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0ECDFD7F-AFD2-DB80-EB95-C06828D4A30A}"/>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FE1D9A45-5828-DE9D-5EB7-577854A7BF47}"/>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73A0E247-D1D1-222D-97AB-E96E437788F9}"/>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697FD9AD-8EB1-8369-EAB1-D92791BF40B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318FB13F-0E5C-622A-CAB6-6CB9B3C2D7B5}"/>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1C431962-BC1D-07F2-BCFC-1C26CAA7AB7B}"/>
              </a:ext>
            </a:extLst>
          </p:cNvPr>
          <p:cNvGrpSpPr/>
          <p:nvPr/>
        </p:nvGrpSpPr>
        <p:grpSpPr>
          <a:xfrm>
            <a:off x="224301" y="278631"/>
            <a:ext cx="5212493" cy="549421"/>
            <a:chOff x="369514" y="1288847"/>
            <a:chExt cx="5212493" cy="549421"/>
          </a:xfrm>
        </p:grpSpPr>
        <p:sp>
          <p:nvSpPr>
            <p:cNvPr id="18" name="TextBox 17">
              <a:extLst>
                <a:ext uri="{FF2B5EF4-FFF2-40B4-BE49-F238E27FC236}">
                  <a16:creationId xmlns:a16="http://schemas.microsoft.com/office/drawing/2014/main" id="{67B26B12-3B9B-CDB9-8A77-EE6168DBB67B}"/>
                </a:ext>
              </a:extLst>
            </p:cNvPr>
            <p:cNvSpPr txBox="1"/>
            <p:nvPr/>
          </p:nvSpPr>
          <p:spPr>
            <a:xfrm>
              <a:off x="369514" y="1288847"/>
              <a:ext cx="4479219" cy="523220"/>
            </a:xfrm>
            <a:prstGeom prst="rect">
              <a:avLst/>
            </a:prstGeom>
          </p:spPr>
          <p:txBody>
            <a:bodyPr wrap="square" rtlCol="0">
              <a:spAutoFit/>
            </a:bodyPr>
            <a:lstStyle/>
            <a:p>
              <a:pPr algn="r"/>
              <a:r>
                <a:rPr lang="ar-SY" sz="2800" b="1" dirty="0">
                  <a:solidFill>
                    <a:schemeClr val="bg1"/>
                  </a:solidFill>
                  <a:latin typeface="Adobe Arabic" panose="02040503050201020203" pitchFamily="18" charset="-78"/>
                  <a:cs typeface="Adobe Arabic" panose="02040503050201020203" pitchFamily="18" charset="-78"/>
                </a:rPr>
                <a:t>أسس التخطيط الفعّال للمسار الوظيفي</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3579A1FA-CAB7-8A6A-DF6D-D477BB6391F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0E2762E4-CC3C-EF31-A7EA-30BEFEE8F1A5}"/>
              </a:ext>
            </a:extLst>
          </p:cNvPr>
          <p:cNvGrpSpPr/>
          <p:nvPr/>
        </p:nvGrpSpPr>
        <p:grpSpPr>
          <a:xfrm>
            <a:off x="717622" y="894846"/>
            <a:ext cx="4719172" cy="954107"/>
            <a:chOff x="862835" y="1053289"/>
            <a:chExt cx="4719172" cy="954107"/>
          </a:xfrm>
        </p:grpSpPr>
        <p:sp>
          <p:nvSpPr>
            <p:cNvPr id="58" name="TextBox 57">
              <a:extLst>
                <a:ext uri="{FF2B5EF4-FFF2-40B4-BE49-F238E27FC236}">
                  <a16:creationId xmlns:a16="http://schemas.microsoft.com/office/drawing/2014/main" id="{75CCC7A8-33A6-E9F8-FD1A-0C4121FD75EB}"/>
                </a:ext>
              </a:extLst>
            </p:cNvPr>
            <p:cNvSpPr txBox="1"/>
            <p:nvPr/>
          </p:nvSpPr>
          <p:spPr>
            <a:xfrm>
              <a:off x="862835" y="1053289"/>
              <a:ext cx="3985898" cy="954107"/>
            </a:xfrm>
            <a:prstGeom prst="rect">
              <a:avLst/>
            </a:prstGeom>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صياغة الأهداف المهنية قصيرة ومتوسطة وطويلة المدى</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FAFF0396-3C62-98AB-9B64-8B01AF39E88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68BCEF8D-7121-3469-5534-E09480A18098}"/>
              </a:ext>
            </a:extLst>
          </p:cNvPr>
          <p:cNvGrpSpPr/>
          <p:nvPr/>
        </p:nvGrpSpPr>
        <p:grpSpPr>
          <a:xfrm>
            <a:off x="717622" y="1915747"/>
            <a:ext cx="4719172" cy="954107"/>
            <a:chOff x="862835" y="1414267"/>
            <a:chExt cx="4719172" cy="954107"/>
          </a:xfrm>
        </p:grpSpPr>
        <p:sp>
          <p:nvSpPr>
            <p:cNvPr id="61" name="TextBox 60">
              <a:extLst>
                <a:ext uri="{FF2B5EF4-FFF2-40B4-BE49-F238E27FC236}">
                  <a16:creationId xmlns:a16="http://schemas.microsoft.com/office/drawing/2014/main" id="{C06FF89E-58B4-5DB5-F80C-48DED6130D95}"/>
                </a:ext>
              </a:extLst>
            </p:cNvPr>
            <p:cNvSpPr txBox="1"/>
            <p:nvPr/>
          </p:nvSpPr>
          <p:spPr>
            <a:xfrm>
              <a:off x="862835" y="1414267"/>
              <a:ext cx="3985898" cy="954107"/>
            </a:xfrm>
            <a:prstGeom prst="rect">
              <a:avLst/>
            </a:prstGeom>
            <a:noFill/>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بناء خطة تطوير وظيفي شخصية قابلة للتطبيق</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ACA26E2C-9AC6-FFEB-D55A-14B3C71A23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887A415C-6638-CD4D-1C26-A26CBC5C9360}"/>
              </a:ext>
            </a:extLst>
          </p:cNvPr>
          <p:cNvGrpSpPr/>
          <p:nvPr/>
        </p:nvGrpSpPr>
        <p:grpSpPr>
          <a:xfrm>
            <a:off x="436098" y="2936648"/>
            <a:ext cx="5000696" cy="549421"/>
            <a:chOff x="581311" y="1419277"/>
            <a:chExt cx="5000696" cy="549421"/>
          </a:xfrm>
        </p:grpSpPr>
        <p:sp>
          <p:nvSpPr>
            <p:cNvPr id="20" name="TextBox 19">
              <a:extLst>
                <a:ext uri="{FF2B5EF4-FFF2-40B4-BE49-F238E27FC236}">
                  <a16:creationId xmlns:a16="http://schemas.microsoft.com/office/drawing/2014/main" id="{07FCDE2D-B125-CCF9-4CBC-CFC2C57B5466}"/>
                </a:ext>
              </a:extLst>
            </p:cNvPr>
            <p:cNvSpPr txBox="1"/>
            <p:nvPr/>
          </p:nvSpPr>
          <p:spPr>
            <a:xfrm>
              <a:off x="581311" y="1419277"/>
              <a:ext cx="4267422" cy="523220"/>
            </a:xfrm>
            <a:prstGeom prst="rect">
              <a:avLst/>
            </a:prstGeom>
            <a:noFill/>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مهارات تطوير الذات المستمرة والتعلّم المهني</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FFEAA2AF-B617-D5B1-811D-22FE5FA22E6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grpSp>
        <p:nvGrpSpPr>
          <p:cNvPr id="37" name="Group 36">
            <a:extLst>
              <a:ext uri="{FF2B5EF4-FFF2-40B4-BE49-F238E27FC236}">
                <a16:creationId xmlns:a16="http://schemas.microsoft.com/office/drawing/2014/main" id="{AD82F96A-F4FC-38F5-6E0A-1EBFE016DC6F}"/>
              </a:ext>
            </a:extLst>
          </p:cNvPr>
          <p:cNvGrpSpPr/>
          <p:nvPr/>
        </p:nvGrpSpPr>
        <p:grpSpPr>
          <a:xfrm>
            <a:off x="0" y="3552862"/>
            <a:ext cx="5436794" cy="523220"/>
            <a:chOff x="145213" y="1524710"/>
            <a:chExt cx="5436794" cy="523220"/>
          </a:xfrm>
        </p:grpSpPr>
        <p:sp>
          <p:nvSpPr>
            <p:cNvPr id="38" name="TextBox 37">
              <a:extLst>
                <a:ext uri="{FF2B5EF4-FFF2-40B4-BE49-F238E27FC236}">
                  <a16:creationId xmlns:a16="http://schemas.microsoft.com/office/drawing/2014/main" id="{1B8F728E-92F0-86DF-7C64-A3328DD02669}"/>
                </a:ext>
              </a:extLst>
            </p:cNvPr>
            <p:cNvSpPr txBox="1"/>
            <p:nvPr/>
          </p:nvSpPr>
          <p:spPr>
            <a:xfrm>
              <a:off x="145213" y="1524710"/>
              <a:ext cx="4703520" cy="523220"/>
            </a:xfrm>
            <a:prstGeom prst="rect">
              <a:avLst/>
            </a:prstGeom>
            <a:noFill/>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استراتيجيات التميّز الوظيفي وزيادة فرص الترقية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41" name="Picture 40">
              <a:extLst>
                <a:ext uri="{FF2B5EF4-FFF2-40B4-BE49-F238E27FC236}">
                  <a16:creationId xmlns:a16="http://schemas.microsoft.com/office/drawing/2014/main" id="{968DEFD9-58DF-CAAA-F630-572BB4FCA4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15405" y="1529286"/>
              <a:ext cx="566602" cy="514068"/>
            </a:xfrm>
            <a:prstGeom prst="rect">
              <a:avLst/>
            </a:prstGeom>
          </p:spPr>
        </p:pic>
      </p:grpSp>
    </p:spTree>
    <p:extLst>
      <p:ext uri="{BB962C8B-B14F-4D97-AF65-F5344CB8AC3E}">
        <p14:creationId xmlns:p14="http://schemas.microsoft.com/office/powerpoint/2010/main" val="10114505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7A83C-8C2A-9A58-5DFA-24B8CCB243E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464BDEE-76AE-7ACD-BF41-527789D17B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0CB8663-E09F-43C9-95A6-8D90FDB3A84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08C0595-1AFB-556E-66C1-E8B03E3DEE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A5D5B4F-BEF2-3F0E-69D4-FDD0774CEC4A}"/>
              </a:ext>
            </a:extLst>
          </p:cNvPr>
          <p:cNvSpPr txBox="1"/>
          <p:nvPr/>
        </p:nvSpPr>
        <p:spPr>
          <a:xfrm>
            <a:off x="5351490" y="1450075"/>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برنامجنا التدريبي. بعد أن استكشفنا في الجلسة السابقة أهمية فهم الواقع المهني وتحليله، ننتقل اليوم إلى المرحلة العملية المتمثّلة في التخطيط الاستراتيجي لمساركم المهني وبناء استراتيجيات التميّز الوظيفي</a:t>
            </a:r>
            <a:endParaRPr lang="en-US" dirty="0"/>
          </a:p>
        </p:txBody>
      </p:sp>
      <p:sp>
        <p:nvSpPr>
          <p:cNvPr id="2" name="TextBox 1">
            <a:extLst>
              <a:ext uri="{FF2B5EF4-FFF2-40B4-BE49-F238E27FC236}">
                <a16:creationId xmlns:a16="http://schemas.microsoft.com/office/drawing/2014/main" id="{3F9F1EE9-A9BB-C1FD-27A0-9CD8D99559D9}"/>
              </a:ext>
            </a:extLst>
          </p:cNvPr>
          <p:cNvSpPr txBox="1"/>
          <p:nvPr/>
        </p:nvSpPr>
        <p:spPr>
          <a:xfrm>
            <a:off x="5351490" y="4583684"/>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وكما قال بنيامين فرانكلين: "الفشل في التخطيط هو تخطيط للفشل"، فالنجاح المهني المستدام لا يأتي بالصدفة، بل يحتاج إلى رؤية واضحة وخطة متكاملة</a:t>
            </a:r>
            <a:endParaRPr lang="en-US" dirty="0"/>
          </a:p>
        </p:txBody>
      </p:sp>
    </p:spTree>
    <p:extLst>
      <p:ext uri="{BB962C8B-B14F-4D97-AF65-F5344CB8AC3E}">
        <p14:creationId xmlns:p14="http://schemas.microsoft.com/office/powerpoint/2010/main" val="1923029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84941-4110-9EBD-FB9E-30101720052F}"/>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8FA9C5BC-C1BB-164B-6623-58C1478F6D63}"/>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C79E7C5E-7FD6-5A39-760B-C8EDA0B0648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16F65BB-F5DE-9961-C27C-F955083368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AFB8714-58DF-0A4A-450F-112A0F2081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434117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10F6E-B0A4-66A4-90E0-9C11D91BF7C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F57785C-6D3C-CD53-318D-A50AB4759D3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AF4EC38-1CDA-E8F5-81D4-6B5FD0C091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8C4D25F5-0546-E414-5117-7AAB59B176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2453A46C-B70E-F896-B080-BFAADFD56E81}"/>
              </a:ext>
            </a:extLst>
          </p:cNvPr>
          <p:cNvSpPr txBox="1"/>
          <p:nvPr/>
        </p:nvSpPr>
        <p:spPr>
          <a:xfrm>
            <a:off x="785156" y="2631216"/>
            <a:ext cx="5444194" cy="2357568"/>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"إذا أغمضت عينيك وتخيّلت نفسك بعد 5 سنوات من الآن، ما هو اللقب الوظيفي الذي تراه على بطاقة عملك، وما هي المهارة الوحيدة التي ستمكّنك من الوصول إليه؟"</a:t>
            </a:r>
            <a:endParaRPr lang="en-US" dirty="0"/>
          </a:p>
        </p:txBody>
      </p:sp>
    </p:spTree>
    <p:extLst>
      <p:ext uri="{BB962C8B-B14F-4D97-AF65-F5344CB8AC3E}">
        <p14:creationId xmlns:p14="http://schemas.microsoft.com/office/powerpoint/2010/main" val="1642245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6AC88-2EA9-A1B8-FDA6-9079EE254E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7BED05-6DB7-B508-17D6-40CE9EE6F7E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D58ADC9-581A-330A-C81D-53C1C3348F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8A567CFB-21C1-2576-B95F-5B6432E591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0542E1CB-32BD-6990-03C7-2354817EC8C8}"/>
              </a:ext>
            </a:extLst>
          </p:cNvPr>
          <p:cNvSpPr txBox="1"/>
          <p:nvPr/>
        </p:nvSpPr>
        <p:spPr>
          <a:xfrm>
            <a:off x="5435453" y="9181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مدير تطوير الأعمال / مهارة التفكير الاستراتيجي</a:t>
            </a:r>
            <a:endParaRPr lang="en-US" dirty="0"/>
          </a:p>
        </p:txBody>
      </p:sp>
      <p:sp>
        <p:nvSpPr>
          <p:cNvPr id="3" name="TextBox 2">
            <a:extLst>
              <a:ext uri="{FF2B5EF4-FFF2-40B4-BE49-F238E27FC236}">
                <a16:creationId xmlns:a16="http://schemas.microsoft.com/office/drawing/2014/main" id="{257E7719-0FE3-0122-1F8C-CDF154C8C593}"/>
              </a:ext>
            </a:extLst>
          </p:cNvPr>
          <p:cNvSpPr txBox="1"/>
          <p:nvPr/>
        </p:nvSpPr>
        <p:spPr>
          <a:xfrm>
            <a:off x="5435453" y="15295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رئيس قسم الموارد البشرية / مهارة الذكاء العاطفي</a:t>
            </a:r>
            <a:endParaRPr lang="en-US" dirty="0"/>
          </a:p>
        </p:txBody>
      </p:sp>
      <p:sp>
        <p:nvSpPr>
          <p:cNvPr id="10" name="TextBox 9">
            <a:extLst>
              <a:ext uri="{FF2B5EF4-FFF2-40B4-BE49-F238E27FC236}">
                <a16:creationId xmlns:a16="http://schemas.microsoft.com/office/drawing/2014/main" id="{ED425E78-792A-7349-C7CF-FCCECA9C84DA}"/>
              </a:ext>
            </a:extLst>
          </p:cNvPr>
          <p:cNvSpPr txBox="1"/>
          <p:nvPr/>
        </p:nvSpPr>
        <p:spPr>
          <a:xfrm>
            <a:off x="5435453" y="21408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مستشار تقني أول / مهارة التعلّم السريع والمستمر</a:t>
            </a:r>
            <a:endParaRPr lang="en-US" dirty="0"/>
          </a:p>
        </p:txBody>
      </p:sp>
      <p:sp>
        <p:nvSpPr>
          <p:cNvPr id="11" name="TextBox 10">
            <a:extLst>
              <a:ext uri="{FF2B5EF4-FFF2-40B4-BE49-F238E27FC236}">
                <a16:creationId xmlns:a16="http://schemas.microsoft.com/office/drawing/2014/main" id="{22DD5DFA-3F1F-F443-5D53-3F23015C1187}"/>
              </a:ext>
            </a:extLst>
          </p:cNvPr>
          <p:cNvSpPr txBox="1"/>
          <p:nvPr/>
        </p:nvSpPr>
        <p:spPr>
          <a:xfrm>
            <a:off x="5435453" y="275224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مدير المشاريع التقنية / مهارة إدارة الفرق متعددة التخصصات</a:t>
            </a:r>
            <a:endParaRPr lang="en-US" dirty="0"/>
          </a:p>
        </p:txBody>
      </p:sp>
      <p:sp>
        <p:nvSpPr>
          <p:cNvPr id="12" name="TextBox 11">
            <a:extLst>
              <a:ext uri="{FF2B5EF4-FFF2-40B4-BE49-F238E27FC236}">
                <a16:creationId xmlns:a16="http://schemas.microsoft.com/office/drawing/2014/main" id="{E1B2087C-CB06-7C66-B2F1-DEC4D888FBAB}"/>
              </a:ext>
            </a:extLst>
          </p:cNvPr>
          <p:cNvSpPr txBox="1"/>
          <p:nvPr/>
        </p:nvSpPr>
        <p:spPr>
          <a:xfrm>
            <a:off x="5435453" y="336361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خبير تحليل البيانات / مهارة التفكير التحليلي وترجمة البيانات إلى قرارات</a:t>
            </a:r>
            <a:endParaRPr lang="en-US" dirty="0"/>
          </a:p>
        </p:txBody>
      </p:sp>
      <p:sp>
        <p:nvSpPr>
          <p:cNvPr id="5" name="TextBox 4">
            <a:extLst>
              <a:ext uri="{FF2B5EF4-FFF2-40B4-BE49-F238E27FC236}">
                <a16:creationId xmlns:a16="http://schemas.microsoft.com/office/drawing/2014/main" id="{D3A72F8F-2CFF-74A8-6E8D-1B15A5E8C4E6}"/>
              </a:ext>
            </a:extLst>
          </p:cNvPr>
          <p:cNvSpPr txBox="1"/>
          <p:nvPr/>
        </p:nvSpPr>
        <p:spPr>
          <a:xfrm>
            <a:off x="5435453" y="44360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رائد أعمال مستقل / مهارة المبادرة وإدارة المخاطر</a:t>
            </a:r>
            <a:endParaRPr lang="en-US" dirty="0"/>
          </a:p>
        </p:txBody>
      </p:sp>
      <p:sp>
        <p:nvSpPr>
          <p:cNvPr id="6" name="TextBox 5">
            <a:extLst>
              <a:ext uri="{FF2B5EF4-FFF2-40B4-BE49-F238E27FC236}">
                <a16:creationId xmlns:a16="http://schemas.microsoft.com/office/drawing/2014/main" id="{2136540F-C65B-33B0-0FFC-907D20D78F18}"/>
              </a:ext>
            </a:extLst>
          </p:cNvPr>
          <p:cNvSpPr txBox="1"/>
          <p:nvPr/>
        </p:nvSpPr>
        <p:spPr>
          <a:xfrm>
            <a:off x="5435453" y="50473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مدير تنفيذي للابتكار / مهارة التفكير الإبداعي وحلّ المشكلات</a:t>
            </a:r>
            <a:endParaRPr lang="en-US" dirty="0"/>
          </a:p>
        </p:txBody>
      </p:sp>
      <p:sp>
        <p:nvSpPr>
          <p:cNvPr id="7" name="TextBox 6">
            <a:extLst>
              <a:ext uri="{FF2B5EF4-FFF2-40B4-BE49-F238E27FC236}">
                <a16:creationId xmlns:a16="http://schemas.microsoft.com/office/drawing/2014/main" id="{335C049A-71BF-0827-F58B-EAD927901531}"/>
              </a:ext>
            </a:extLst>
          </p:cNvPr>
          <p:cNvSpPr txBox="1"/>
          <p:nvPr/>
        </p:nvSpPr>
        <p:spPr>
          <a:xfrm>
            <a:off x="5435453" y="565874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مدير تطوير المنتجات / مهارة فهم احتياجات العملاء وترجمتها إلى منتجات</a:t>
            </a:r>
            <a:endParaRPr lang="en-US" dirty="0"/>
          </a:p>
        </p:txBody>
      </p:sp>
    </p:spTree>
    <p:extLst>
      <p:ext uri="{BB962C8B-B14F-4D97-AF65-F5344CB8AC3E}">
        <p14:creationId xmlns:p14="http://schemas.microsoft.com/office/powerpoint/2010/main" val="1714434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11" grpId="0"/>
      <p:bldP spid="12" grpId="0"/>
      <p:bldP spid="5"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35B1F-4DE9-4EB6-F1D1-F387EC3EC3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5613A2C-CCB7-74D8-117A-0D8357B19EB9}"/>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أسس التخطيط الفعّال للمسار الوظيفي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6B8EB4-38FC-74F5-3702-5BF470687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97A20A7C-2D2D-875B-3426-3F6D8BC6B74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grpSp>
        <p:nvGrpSpPr>
          <p:cNvPr id="44" name="Group 43">
            <a:extLst>
              <a:ext uri="{FF2B5EF4-FFF2-40B4-BE49-F238E27FC236}">
                <a16:creationId xmlns:a16="http://schemas.microsoft.com/office/drawing/2014/main" id="{03C88FB4-1830-83E2-67C2-914C57D6325E}"/>
              </a:ext>
            </a:extLst>
          </p:cNvPr>
          <p:cNvGrpSpPr/>
          <p:nvPr/>
        </p:nvGrpSpPr>
        <p:grpSpPr>
          <a:xfrm>
            <a:off x="708342" y="2389138"/>
            <a:ext cx="2089178" cy="2910071"/>
            <a:chOff x="708342" y="2389138"/>
            <a:chExt cx="2089178" cy="2910071"/>
          </a:xfrm>
        </p:grpSpPr>
        <p:grpSp>
          <p:nvGrpSpPr>
            <p:cNvPr id="6" name="مجموعة 88">
              <a:extLst>
                <a:ext uri="{FF2B5EF4-FFF2-40B4-BE49-F238E27FC236}">
                  <a16:creationId xmlns:a16="http://schemas.microsoft.com/office/drawing/2014/main" id="{62302754-2440-81E3-C556-60EF65768CEA}"/>
                </a:ext>
              </a:extLst>
            </p:cNvPr>
            <p:cNvGrpSpPr/>
            <p:nvPr/>
          </p:nvGrpSpPr>
          <p:grpSpPr>
            <a:xfrm>
              <a:off x="708342" y="2477055"/>
              <a:ext cx="2089178" cy="2822154"/>
              <a:chOff x="0" y="46949"/>
              <a:chExt cx="1390650" cy="1878706"/>
            </a:xfrm>
          </p:grpSpPr>
          <p:grpSp>
            <p:nvGrpSpPr>
              <p:cNvPr id="36" name="مجموعة 89">
                <a:extLst>
                  <a:ext uri="{FF2B5EF4-FFF2-40B4-BE49-F238E27FC236}">
                    <a16:creationId xmlns:a16="http://schemas.microsoft.com/office/drawing/2014/main" id="{00B8E68E-92C4-44FB-20A6-A082EB5C0FC7}"/>
                  </a:ext>
                </a:extLst>
              </p:cNvPr>
              <p:cNvGrpSpPr/>
              <p:nvPr/>
            </p:nvGrpSpPr>
            <p:grpSpPr>
              <a:xfrm>
                <a:off x="0" y="46949"/>
                <a:ext cx="1390650" cy="1878706"/>
                <a:chOff x="0" y="46949"/>
                <a:chExt cx="1390650" cy="1878706"/>
              </a:xfrm>
            </p:grpSpPr>
            <p:sp>
              <p:nvSpPr>
                <p:cNvPr id="38" name="شكل بيضاوي 91">
                  <a:extLst>
                    <a:ext uri="{FF2B5EF4-FFF2-40B4-BE49-F238E27FC236}">
                      <a16:creationId xmlns:a16="http://schemas.microsoft.com/office/drawing/2014/main" id="{7C002354-7B28-468C-7EE3-414483243FE4}"/>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9" name="شكل حر: شكل 92">
                  <a:extLst>
                    <a:ext uri="{FF2B5EF4-FFF2-40B4-BE49-F238E27FC236}">
                      <a16:creationId xmlns:a16="http://schemas.microsoft.com/office/drawing/2014/main" id="{B19F8466-60C3-83E5-2531-1D358078393E}"/>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7" name="مربع نص 29">
                <a:extLst>
                  <a:ext uri="{FF2B5EF4-FFF2-40B4-BE49-F238E27FC236}">
                    <a16:creationId xmlns:a16="http://schemas.microsoft.com/office/drawing/2014/main" id="{F26A7FC9-6BC1-3F85-7E60-BEF1E8620D00}"/>
                  </a:ext>
                </a:extLst>
              </p:cNvPr>
              <p:cNvSpPr txBox="1"/>
              <p:nvPr/>
            </p:nvSpPr>
            <p:spPr>
              <a:xfrm>
                <a:off x="88471" y="1034903"/>
                <a:ext cx="1189642" cy="820084"/>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الشمولية والتكامل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id="{0BA50028-469B-0BC4-F4B7-90DB2F60F931}"/>
                </a:ext>
              </a:extLst>
            </p:cNvPr>
            <p:cNvSpPr txBox="1"/>
            <p:nvPr/>
          </p:nvSpPr>
          <p:spPr>
            <a:xfrm>
              <a:off x="1230521" y="2389138"/>
              <a:ext cx="1043875"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id="{1F6A5D33-4B52-84CB-49FB-C718F1383689}"/>
              </a:ext>
            </a:extLst>
          </p:cNvPr>
          <p:cNvGrpSpPr/>
          <p:nvPr/>
        </p:nvGrpSpPr>
        <p:grpSpPr>
          <a:xfrm>
            <a:off x="2842761" y="2389138"/>
            <a:ext cx="2118718" cy="2910064"/>
            <a:chOff x="2842761" y="2389138"/>
            <a:chExt cx="2118718" cy="2910064"/>
          </a:xfrm>
        </p:grpSpPr>
        <p:grpSp>
          <p:nvGrpSpPr>
            <p:cNvPr id="13" name="مجموعة 93">
              <a:extLst>
                <a:ext uri="{FF2B5EF4-FFF2-40B4-BE49-F238E27FC236}">
                  <a16:creationId xmlns:a16="http://schemas.microsoft.com/office/drawing/2014/main" id="{4EC19257-67F0-056D-D0F7-A1BA602C1F2E}"/>
                </a:ext>
              </a:extLst>
            </p:cNvPr>
            <p:cNvGrpSpPr/>
            <p:nvPr/>
          </p:nvGrpSpPr>
          <p:grpSpPr>
            <a:xfrm>
              <a:off x="2842761" y="2477055"/>
              <a:ext cx="2118718" cy="2822147"/>
              <a:chOff x="1139751" y="46949"/>
              <a:chExt cx="1410317" cy="1878704"/>
            </a:xfrm>
          </p:grpSpPr>
          <p:grpSp>
            <p:nvGrpSpPr>
              <p:cNvPr id="23" name="مجموعة 94">
                <a:extLst>
                  <a:ext uri="{FF2B5EF4-FFF2-40B4-BE49-F238E27FC236}">
                    <a16:creationId xmlns:a16="http://schemas.microsoft.com/office/drawing/2014/main" id="{EFE7C61B-A463-9DA6-DF6D-E0B99E31C951}"/>
                  </a:ext>
                </a:extLst>
              </p:cNvPr>
              <p:cNvGrpSpPr/>
              <p:nvPr/>
            </p:nvGrpSpPr>
            <p:grpSpPr>
              <a:xfrm>
                <a:off x="1159418" y="46949"/>
                <a:ext cx="1390650" cy="1878704"/>
                <a:chOff x="1159418" y="46949"/>
                <a:chExt cx="1390650" cy="1878704"/>
              </a:xfrm>
            </p:grpSpPr>
            <p:sp>
              <p:nvSpPr>
                <p:cNvPr id="26" name="شكل بيضاوي 96">
                  <a:extLst>
                    <a:ext uri="{FF2B5EF4-FFF2-40B4-BE49-F238E27FC236}">
                      <a16:creationId xmlns:a16="http://schemas.microsoft.com/office/drawing/2014/main" id="{7FA7B5FE-7E1C-260D-87BF-03578C085CDB}"/>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7" name="شكل حر: شكل 97">
                  <a:extLst>
                    <a:ext uri="{FF2B5EF4-FFF2-40B4-BE49-F238E27FC236}">
                      <a16:creationId xmlns:a16="http://schemas.microsoft.com/office/drawing/2014/main" id="{6D4EDF3D-77D1-CAC1-7C5F-9CED141658E2}"/>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4" name="مربع نص 25">
                <a:extLst>
                  <a:ext uri="{FF2B5EF4-FFF2-40B4-BE49-F238E27FC236}">
                    <a16:creationId xmlns:a16="http://schemas.microsoft.com/office/drawing/2014/main" id="{BDFC6E07-9BD0-D690-DF35-8AD44EA6E73F}"/>
                  </a:ext>
                </a:extLst>
              </p:cNvPr>
              <p:cNvSpPr txBox="1"/>
              <p:nvPr/>
            </p:nvSpPr>
            <p:spPr>
              <a:xfrm>
                <a:off x="1139751" y="1017157"/>
                <a:ext cx="1378817" cy="82008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القياس والتقييم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6">
              <a:extLst>
                <a:ext uri="{FF2B5EF4-FFF2-40B4-BE49-F238E27FC236}">
                  <a16:creationId xmlns:a16="http://schemas.microsoft.com/office/drawing/2014/main" id="{6F719585-4202-80CD-9C97-4866A84C875C}"/>
                </a:ext>
              </a:extLst>
            </p:cNvPr>
            <p:cNvSpPr txBox="1"/>
            <p:nvPr/>
          </p:nvSpPr>
          <p:spPr>
            <a:xfrm>
              <a:off x="3377670" y="2389138"/>
              <a:ext cx="1043876"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86B0F264-7293-01D9-895B-CD226E5E02C4}"/>
              </a:ext>
            </a:extLst>
          </p:cNvPr>
          <p:cNvGrpSpPr/>
          <p:nvPr/>
        </p:nvGrpSpPr>
        <p:grpSpPr>
          <a:xfrm>
            <a:off x="5017404" y="2389138"/>
            <a:ext cx="2089176" cy="2910062"/>
            <a:chOff x="5017404" y="2389138"/>
            <a:chExt cx="2089176" cy="2910062"/>
          </a:xfrm>
        </p:grpSpPr>
        <p:grpSp>
          <p:nvGrpSpPr>
            <p:cNvPr id="12" name="مجموعة 7">
              <a:extLst>
                <a:ext uri="{FF2B5EF4-FFF2-40B4-BE49-F238E27FC236}">
                  <a16:creationId xmlns:a16="http://schemas.microsoft.com/office/drawing/2014/main" id="{AD817139-39A3-D9CF-0616-F00C5AAD3333}"/>
                </a:ext>
              </a:extLst>
            </p:cNvPr>
            <p:cNvGrpSpPr/>
            <p:nvPr/>
          </p:nvGrpSpPr>
          <p:grpSpPr>
            <a:xfrm>
              <a:off x="5017404" y="2477055"/>
              <a:ext cx="2089176" cy="2822145"/>
              <a:chOff x="2301132" y="46949"/>
              <a:chExt cx="1390650" cy="1878704"/>
            </a:xfrm>
          </p:grpSpPr>
          <p:grpSp>
            <p:nvGrpSpPr>
              <p:cNvPr id="28" name="مجموعة 20">
                <a:extLst>
                  <a:ext uri="{FF2B5EF4-FFF2-40B4-BE49-F238E27FC236}">
                    <a16:creationId xmlns:a16="http://schemas.microsoft.com/office/drawing/2014/main" id="{53B3007A-4260-0185-8726-6D16C6ED51A4}"/>
                  </a:ext>
                </a:extLst>
              </p:cNvPr>
              <p:cNvGrpSpPr/>
              <p:nvPr/>
            </p:nvGrpSpPr>
            <p:grpSpPr>
              <a:xfrm>
                <a:off x="2301132" y="46949"/>
                <a:ext cx="1390650" cy="1878704"/>
                <a:chOff x="2301132" y="46949"/>
                <a:chExt cx="1390650" cy="1878704"/>
              </a:xfrm>
            </p:grpSpPr>
            <p:sp>
              <p:nvSpPr>
                <p:cNvPr id="30" name="شكل بيضاوي 22">
                  <a:extLst>
                    <a:ext uri="{FF2B5EF4-FFF2-40B4-BE49-F238E27FC236}">
                      <a16:creationId xmlns:a16="http://schemas.microsoft.com/office/drawing/2014/main" id="{FE7B7A8B-5833-2293-1E2C-C7BAA3B6BEA4}"/>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1" name="شكل حر: شكل 23">
                  <a:extLst>
                    <a:ext uri="{FF2B5EF4-FFF2-40B4-BE49-F238E27FC236}">
                      <a16:creationId xmlns:a16="http://schemas.microsoft.com/office/drawing/2014/main" id="{0E423788-E8ED-4557-80D9-CBB529BAEA4C}"/>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9" name="مربع نص 29">
                <a:extLst>
                  <a:ext uri="{FF2B5EF4-FFF2-40B4-BE49-F238E27FC236}">
                    <a16:creationId xmlns:a16="http://schemas.microsoft.com/office/drawing/2014/main" id="{C5D0B932-E728-9C04-6FEF-A6FE21C6ED9C}"/>
                  </a:ext>
                </a:extLst>
              </p:cNvPr>
              <p:cNvSpPr txBox="1"/>
              <p:nvPr/>
            </p:nvSpPr>
            <p:spPr>
              <a:xfrm>
                <a:off x="2306572" y="928809"/>
                <a:ext cx="1351903" cy="791675"/>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الطموح والواقعية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6">
              <a:extLst>
                <a:ext uri="{FF2B5EF4-FFF2-40B4-BE49-F238E27FC236}">
                  <a16:creationId xmlns:a16="http://schemas.microsoft.com/office/drawing/2014/main" id="{04A5F5F3-AF96-F0A8-4937-F4F871088D14}"/>
                </a:ext>
              </a:extLst>
            </p:cNvPr>
            <p:cNvSpPr txBox="1"/>
            <p:nvPr/>
          </p:nvSpPr>
          <p:spPr>
            <a:xfrm>
              <a:off x="5530581" y="2389138"/>
              <a:ext cx="1043876"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237B2952-4345-AB74-26B0-BEDA74644586}"/>
              </a:ext>
            </a:extLst>
          </p:cNvPr>
          <p:cNvGrpSpPr/>
          <p:nvPr/>
        </p:nvGrpSpPr>
        <p:grpSpPr>
          <a:xfrm>
            <a:off x="7181380" y="2389138"/>
            <a:ext cx="2089178" cy="2910064"/>
            <a:chOff x="7181380" y="2389138"/>
            <a:chExt cx="2089178" cy="2910064"/>
          </a:xfrm>
        </p:grpSpPr>
        <p:grpSp>
          <p:nvGrpSpPr>
            <p:cNvPr id="14" name="مجموعة 24">
              <a:extLst>
                <a:ext uri="{FF2B5EF4-FFF2-40B4-BE49-F238E27FC236}">
                  <a16:creationId xmlns:a16="http://schemas.microsoft.com/office/drawing/2014/main" id="{8C727B2C-6989-7DB7-0F83-3506CFFEA0B6}"/>
                </a:ext>
              </a:extLst>
            </p:cNvPr>
            <p:cNvGrpSpPr/>
            <p:nvPr/>
          </p:nvGrpSpPr>
          <p:grpSpPr>
            <a:xfrm>
              <a:off x="7181380" y="2477055"/>
              <a:ext cx="2089178" cy="2822147"/>
              <a:chOff x="3484873" y="46949"/>
              <a:chExt cx="1390650" cy="1878704"/>
            </a:xfrm>
          </p:grpSpPr>
          <p:grpSp>
            <p:nvGrpSpPr>
              <p:cNvPr id="19" name="مجموعة 25">
                <a:extLst>
                  <a:ext uri="{FF2B5EF4-FFF2-40B4-BE49-F238E27FC236}">
                    <a16:creationId xmlns:a16="http://schemas.microsoft.com/office/drawing/2014/main" id="{4ADE0E3C-158D-63EE-895F-28954E08B06C}"/>
                  </a:ext>
                </a:extLst>
              </p:cNvPr>
              <p:cNvGrpSpPr/>
              <p:nvPr/>
            </p:nvGrpSpPr>
            <p:grpSpPr>
              <a:xfrm>
                <a:off x="3484873" y="46949"/>
                <a:ext cx="1390650" cy="1878704"/>
                <a:chOff x="3484873" y="46949"/>
                <a:chExt cx="1390650" cy="1878704"/>
              </a:xfrm>
            </p:grpSpPr>
            <p:sp>
              <p:nvSpPr>
                <p:cNvPr id="21" name="شكل بيضاوي 27">
                  <a:extLst>
                    <a:ext uri="{FF2B5EF4-FFF2-40B4-BE49-F238E27FC236}">
                      <a16:creationId xmlns:a16="http://schemas.microsoft.com/office/drawing/2014/main" id="{58A30FC9-77AE-47CA-B3FA-EDDE12E7DC55}"/>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2" name="شكل حر: شكل 28">
                  <a:extLst>
                    <a:ext uri="{FF2B5EF4-FFF2-40B4-BE49-F238E27FC236}">
                      <a16:creationId xmlns:a16="http://schemas.microsoft.com/office/drawing/2014/main" id="{272654EA-35D4-7EB5-FD22-DC5AD99D0EAB}"/>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0" name="مربع نص 25">
                <a:extLst>
                  <a:ext uri="{FF2B5EF4-FFF2-40B4-BE49-F238E27FC236}">
                    <a16:creationId xmlns:a16="http://schemas.microsoft.com/office/drawing/2014/main" id="{835F433A-A387-FFDF-78B5-0D4FD2F31CA9}"/>
                  </a:ext>
                </a:extLst>
              </p:cNvPr>
              <p:cNvSpPr txBox="1"/>
              <p:nvPr/>
            </p:nvSpPr>
            <p:spPr>
              <a:xfrm>
                <a:off x="3589640" y="1032001"/>
                <a:ext cx="1138194" cy="820086"/>
              </a:xfrm>
              <a:prstGeom prst="rect">
                <a:avLst/>
              </a:prstGeom>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E0CB62AE-3F7C-E33B-8747-165782A480ED}"/>
                </a:ext>
              </a:extLst>
            </p:cNvPr>
            <p:cNvSpPr txBox="1"/>
            <p:nvPr/>
          </p:nvSpPr>
          <p:spPr>
            <a:xfrm>
              <a:off x="7679489" y="2389138"/>
              <a:ext cx="1043876"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B9E802A3-B898-0AB3-EB10-B547021C4A26}"/>
              </a:ext>
            </a:extLst>
          </p:cNvPr>
          <p:cNvGrpSpPr/>
          <p:nvPr/>
        </p:nvGrpSpPr>
        <p:grpSpPr>
          <a:xfrm>
            <a:off x="9326470" y="2389138"/>
            <a:ext cx="2157186" cy="2910064"/>
            <a:chOff x="9326470" y="2389138"/>
            <a:chExt cx="2157186" cy="2910064"/>
          </a:xfrm>
        </p:grpSpPr>
        <p:grpSp>
          <p:nvGrpSpPr>
            <p:cNvPr id="11" name="مجموعة 29">
              <a:extLst>
                <a:ext uri="{FF2B5EF4-FFF2-40B4-BE49-F238E27FC236}">
                  <a16:creationId xmlns:a16="http://schemas.microsoft.com/office/drawing/2014/main" id="{659590B0-391A-BC78-2E0A-2F2046AE5086}"/>
                </a:ext>
              </a:extLst>
            </p:cNvPr>
            <p:cNvGrpSpPr/>
            <p:nvPr/>
          </p:nvGrpSpPr>
          <p:grpSpPr>
            <a:xfrm>
              <a:off x="9326470" y="2477055"/>
              <a:ext cx="2157186" cy="2822147"/>
              <a:chOff x="4602266" y="46949"/>
              <a:chExt cx="1435919" cy="1878704"/>
            </a:xfrm>
          </p:grpSpPr>
          <p:grpSp>
            <p:nvGrpSpPr>
              <p:cNvPr id="32" name="مجموعة 30">
                <a:extLst>
                  <a:ext uri="{FF2B5EF4-FFF2-40B4-BE49-F238E27FC236}">
                    <a16:creationId xmlns:a16="http://schemas.microsoft.com/office/drawing/2014/main" id="{37115859-39B9-36CF-B48C-2235D7F7FB70}"/>
                  </a:ext>
                </a:extLst>
              </p:cNvPr>
              <p:cNvGrpSpPr/>
              <p:nvPr/>
            </p:nvGrpSpPr>
            <p:grpSpPr>
              <a:xfrm>
                <a:off x="4602266" y="46949"/>
                <a:ext cx="1390650" cy="1878704"/>
                <a:chOff x="4602266" y="46949"/>
                <a:chExt cx="1390650" cy="1878704"/>
              </a:xfrm>
            </p:grpSpPr>
            <p:sp>
              <p:nvSpPr>
                <p:cNvPr id="34" name="شكل بيضاوي 64">
                  <a:extLst>
                    <a:ext uri="{FF2B5EF4-FFF2-40B4-BE49-F238E27FC236}">
                      <a16:creationId xmlns:a16="http://schemas.microsoft.com/office/drawing/2014/main" id="{8F9B45DB-C008-A860-18B7-0B0A4F917040}"/>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5" name="شكل حر: شكل 70">
                  <a:extLst>
                    <a:ext uri="{FF2B5EF4-FFF2-40B4-BE49-F238E27FC236}">
                      <a16:creationId xmlns:a16="http://schemas.microsoft.com/office/drawing/2014/main" id="{E5EDCF42-D988-498E-DC53-CC9BFBEA6888}"/>
                    </a:ext>
                  </a:extLst>
                </p:cNvPr>
                <p:cNvSpPr/>
                <p:nvPr/>
              </p:nvSpPr>
              <p:spPr>
                <a:xfrm>
                  <a:off x="4602266"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3" name="مربع نص 25">
                <a:extLst>
                  <a:ext uri="{FF2B5EF4-FFF2-40B4-BE49-F238E27FC236}">
                    <a16:creationId xmlns:a16="http://schemas.microsoft.com/office/drawing/2014/main" id="{09494D28-3B08-F11E-E505-1B36CE0BDF1D}"/>
                  </a:ext>
                </a:extLst>
              </p:cNvPr>
              <p:cNvSpPr txBox="1"/>
              <p:nvPr/>
            </p:nvSpPr>
            <p:spPr>
              <a:xfrm>
                <a:off x="4608715" y="1034901"/>
                <a:ext cx="1429470" cy="820085"/>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الوعي الذاتي والبيئي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BC290999-C25F-BA36-1F6F-43757013666D}"/>
                </a:ext>
              </a:extLst>
            </p:cNvPr>
            <p:cNvSpPr txBox="1"/>
            <p:nvPr/>
          </p:nvSpPr>
          <p:spPr>
            <a:xfrm>
              <a:off x="9827712" y="2389138"/>
              <a:ext cx="1043876" cy="1186415"/>
            </a:xfrm>
            <a:prstGeom prst="rect">
              <a:avLst/>
            </a:prstGeom>
            <a:noFill/>
          </p:spPr>
          <p:txBody>
            <a:bodyPr wrap="none" rtlCol="0">
              <a:spAutoFit/>
            </a:bodyPr>
            <a:lstStyle/>
            <a:p>
              <a:pPr algn="just" rtl="0">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1536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1550-58DA-7644-5733-F5FEBB0EE36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8ECA8A-6BC9-EA35-15A1-8B9D2A7052BB}"/>
              </a:ext>
            </a:extLst>
          </p:cNvPr>
          <p:cNvSpPr txBox="1"/>
          <p:nvPr/>
        </p:nvSpPr>
        <p:spPr>
          <a:xfrm>
            <a:off x="2779494" y="-1707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568DF9D-A325-F88A-2A06-47DA386FE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472BB9A9-358A-4587-BFF9-4A0AE1089BFE}"/>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1B45968-6BA1-BD28-2397-BCE0846CC58A}"/>
              </a:ext>
            </a:extLst>
          </p:cNvPr>
          <p:cNvSpPr txBox="1"/>
          <p:nvPr/>
        </p:nvSpPr>
        <p:spPr>
          <a:xfrm>
            <a:off x="5351489" y="114605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محمد مهندس معماري طموح يرغب في أن يصبح مدير مشاريع كبرى بعد 5 سنوات. بدأ تخطيطه الفعّال من خلال:</a:t>
            </a:r>
            <a:endParaRPr lang="en-US"/>
          </a:p>
        </p:txBody>
      </p:sp>
      <p:pic>
        <p:nvPicPr>
          <p:cNvPr id="4" name="Picture 3" descr="Work plan ">
            <a:extLst>
              <a:ext uri="{FF2B5EF4-FFF2-40B4-BE49-F238E27FC236}">
                <a16:creationId xmlns:a16="http://schemas.microsoft.com/office/drawing/2014/main" id="{D112726B-B415-7955-4AD0-D16D661B9AB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5359" y="1302593"/>
            <a:ext cx="3268269" cy="3268269"/>
          </a:xfrm>
          <a:prstGeom prst="rect">
            <a:avLst/>
          </a:prstGeom>
          <a:noFill/>
          <a:ln>
            <a:noFill/>
          </a:ln>
        </p:spPr>
      </p:pic>
      <p:sp>
        <p:nvSpPr>
          <p:cNvPr id="5" name="TextBox 4">
            <a:extLst>
              <a:ext uri="{FF2B5EF4-FFF2-40B4-BE49-F238E27FC236}">
                <a16:creationId xmlns:a16="http://schemas.microsoft.com/office/drawing/2014/main" id="{CE9B6CDC-9709-D07E-0BAA-FCC64AA739B9}"/>
              </a:ext>
            </a:extLst>
          </p:cNvPr>
          <p:cNvSpPr txBox="1"/>
          <p:nvPr/>
        </p:nvSpPr>
        <p:spPr>
          <a:xfrm>
            <a:off x="5351489" y="2416713"/>
            <a:ext cx="6027624" cy="3970318"/>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 تحليل اتجاهات سوق العمل في مجال التصميم والبناء المستدام.</a:t>
            </a:r>
            <a:endParaRPr lang="en-US"/>
          </a:p>
          <a:p>
            <a:r>
              <a:rPr lang="ar-SA"/>
              <a:t>- تحديد الفجوة بين مهاراته الحالية ومتطلّبات الوظيفة المستهدفة. </a:t>
            </a:r>
            <a:endParaRPr lang="en-US"/>
          </a:p>
          <a:p>
            <a:r>
              <a:rPr lang="ar-SA"/>
              <a:t>- وضع خطة تدريجية لاكتساب مهارات إدارة المشاريع والقيادة.</a:t>
            </a:r>
            <a:endParaRPr lang="en-US"/>
          </a:p>
          <a:p>
            <a:r>
              <a:rPr lang="ar-SA"/>
              <a:t>- بناء شبكة علاقات مع مدراء المشاريع الناجحين في مجاله.</a:t>
            </a:r>
            <a:endParaRPr lang="en-US"/>
          </a:p>
          <a:p>
            <a:r>
              <a:rPr lang="ar-SA"/>
              <a:t>- وضع معايير لقياس تقدّمه كل ستة أشهر وتعديل خطته وفقاً لذلك.</a:t>
            </a:r>
            <a:endParaRPr lang="en-US"/>
          </a:p>
        </p:txBody>
      </p:sp>
    </p:spTree>
    <p:extLst>
      <p:ext uri="{BB962C8B-B14F-4D97-AF65-F5344CB8AC3E}">
        <p14:creationId xmlns:p14="http://schemas.microsoft.com/office/powerpoint/2010/main" val="1676486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1033767"/>
            <a:ext cx="3167751" cy="646331"/>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فهم الواقع وتحديد المسار</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CCD99D8-F79F-1414-BEE4-7D96B0DA773A}"/>
              </a:ext>
            </a:extLst>
          </p:cNvPr>
          <p:cNvGrpSpPr/>
          <p:nvPr/>
        </p:nvGrpSpPr>
        <p:grpSpPr>
          <a:xfrm>
            <a:off x="717622" y="96667"/>
            <a:ext cx="4719172" cy="954107"/>
            <a:chOff x="862835" y="1183413"/>
            <a:chExt cx="4719172" cy="954107"/>
          </a:xfrm>
        </p:grpSpPr>
        <p:sp>
          <p:nvSpPr>
            <p:cNvPr id="18" name="TextBox 17">
              <a:extLst>
                <a:ext uri="{FF2B5EF4-FFF2-40B4-BE49-F238E27FC236}">
                  <a16:creationId xmlns:a16="http://schemas.microsoft.com/office/drawing/2014/main" id="{BCB6BC8A-6955-C4F9-5AD3-12D0B4AB6E95}"/>
                </a:ext>
              </a:extLst>
            </p:cNvPr>
            <p:cNvSpPr txBox="1"/>
            <p:nvPr/>
          </p:nvSpPr>
          <p:spPr>
            <a:xfrm>
              <a:off x="862835" y="1183413"/>
              <a:ext cx="3985898" cy="954107"/>
            </a:xfrm>
            <a:prstGeom prst="rect">
              <a:avLst/>
            </a:prstGeom>
          </p:spPr>
          <p:txBody>
            <a:bodyPr wrap="square" rtlCol="0">
              <a:spAutoFit/>
            </a:bodyPr>
            <a:lstStyle/>
            <a:p>
              <a:pPr algn="r"/>
              <a:r>
                <a:rPr lang="ar-SY" sz="2800" b="1" dirty="0">
                  <a:solidFill>
                    <a:schemeClr val="bg1"/>
                  </a:solidFill>
                  <a:latin typeface="Adobe Arabic" panose="02040503050201020203" pitchFamily="18" charset="-78"/>
                  <a:cs typeface="Adobe Arabic" panose="02040503050201020203" pitchFamily="18" charset="-78"/>
                </a:rPr>
                <a:t>مفهوم التطوير الوظيفي وأهميته في بيئة العمل الحديثة</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651195-0C82-DD20-E154-CD19F726BC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4067FF8D-0105-7C09-A1E2-1E788AC4BEB2}"/>
              </a:ext>
            </a:extLst>
          </p:cNvPr>
          <p:cNvGrpSpPr/>
          <p:nvPr/>
        </p:nvGrpSpPr>
        <p:grpSpPr>
          <a:xfrm>
            <a:off x="717622" y="1056866"/>
            <a:ext cx="4719172" cy="954107"/>
            <a:chOff x="862835" y="1053289"/>
            <a:chExt cx="4719172" cy="954107"/>
          </a:xfrm>
        </p:grpSpPr>
        <p:sp>
          <p:nvSpPr>
            <p:cNvPr id="58" name="TextBox 57">
              <a:extLst>
                <a:ext uri="{FF2B5EF4-FFF2-40B4-BE49-F238E27FC236}">
                  <a16:creationId xmlns:a16="http://schemas.microsoft.com/office/drawing/2014/main" id="{7E9A28ED-E0F7-09EC-54E6-EB5B56E9C46B}"/>
                </a:ext>
              </a:extLst>
            </p:cNvPr>
            <p:cNvSpPr txBox="1"/>
            <p:nvPr/>
          </p:nvSpPr>
          <p:spPr>
            <a:xfrm>
              <a:off x="862835" y="1053289"/>
              <a:ext cx="3985898" cy="954107"/>
            </a:xfrm>
            <a:prstGeom prst="rect">
              <a:avLst/>
            </a:prstGeom>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الفرق بين الوظيفة والمسار المهني والتخطيط الوظيفي</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78C0639A-162D-1CF7-FBB8-EAE237D89C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CFB438A1-D8E7-8DEB-59E0-6F50DCC34B0C}"/>
              </a:ext>
            </a:extLst>
          </p:cNvPr>
          <p:cNvGrpSpPr/>
          <p:nvPr/>
        </p:nvGrpSpPr>
        <p:grpSpPr>
          <a:xfrm>
            <a:off x="717622" y="2017065"/>
            <a:ext cx="4719172" cy="954107"/>
            <a:chOff x="862835" y="1414267"/>
            <a:chExt cx="4719172" cy="954107"/>
          </a:xfrm>
        </p:grpSpPr>
        <p:sp>
          <p:nvSpPr>
            <p:cNvPr id="61" name="TextBox 60">
              <a:extLst>
                <a:ext uri="{FF2B5EF4-FFF2-40B4-BE49-F238E27FC236}">
                  <a16:creationId xmlns:a16="http://schemas.microsoft.com/office/drawing/2014/main" id="{50072757-AD11-E1B4-A63C-7257B39A796B}"/>
                </a:ext>
              </a:extLst>
            </p:cNvPr>
            <p:cNvSpPr txBox="1"/>
            <p:nvPr/>
          </p:nvSpPr>
          <p:spPr>
            <a:xfrm>
              <a:off x="862835" y="1414267"/>
              <a:ext cx="3985898" cy="954107"/>
            </a:xfrm>
            <a:prstGeom prst="rect">
              <a:avLst/>
            </a:prstGeom>
            <a:noFill/>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تحليل الواقع الوظيفي الحالي باستخدام أدوات التقييم الذاتي</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F3085E6D-6A51-6372-B35E-F2971503BA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5CEB1C56-BE82-8065-6C67-605A06E0B7EE}"/>
              </a:ext>
            </a:extLst>
          </p:cNvPr>
          <p:cNvGrpSpPr/>
          <p:nvPr/>
        </p:nvGrpSpPr>
        <p:grpSpPr>
          <a:xfrm>
            <a:off x="0" y="2977264"/>
            <a:ext cx="5436794" cy="523220"/>
            <a:chOff x="145213" y="1555488"/>
            <a:chExt cx="5436794" cy="523220"/>
          </a:xfrm>
        </p:grpSpPr>
        <p:sp>
          <p:nvSpPr>
            <p:cNvPr id="20" name="TextBox 19">
              <a:extLst>
                <a:ext uri="{FF2B5EF4-FFF2-40B4-BE49-F238E27FC236}">
                  <a16:creationId xmlns:a16="http://schemas.microsoft.com/office/drawing/2014/main" id="{667BFE53-95FB-D8A8-1F83-E89611CF7732}"/>
                </a:ext>
              </a:extLst>
            </p:cNvPr>
            <p:cNvSpPr txBox="1"/>
            <p:nvPr/>
          </p:nvSpPr>
          <p:spPr>
            <a:xfrm>
              <a:off x="145213" y="1555488"/>
              <a:ext cx="4703520" cy="523220"/>
            </a:xfrm>
            <a:prstGeom prst="rect">
              <a:avLst/>
            </a:prstGeom>
            <a:noFill/>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تحديد نقاط القوة ونقاط التحسين لدى المشارك</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183EA0B6-3122-EF97-2051-DABD12C95F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60064"/>
              <a:ext cx="514068" cy="514068"/>
            </a:xfrm>
            <a:prstGeom prst="rect">
              <a:avLst/>
            </a:prstGeom>
          </p:spPr>
        </p:pic>
      </p:grpSp>
      <p:pic>
        <p:nvPicPr>
          <p:cNvPr id="23" name="Picture 22">
            <a:extLst>
              <a:ext uri="{FF2B5EF4-FFF2-40B4-BE49-F238E27FC236}">
                <a16:creationId xmlns:a16="http://schemas.microsoft.com/office/drawing/2014/main" id="{24034783-9374-0C69-7819-38396CCA2C5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35963" y="1638300"/>
            <a:ext cx="4400550" cy="4400550"/>
          </a:xfrm>
          <a:prstGeom prst="rect">
            <a:avLst/>
          </a:prstGeom>
        </p:spPr>
      </p:pic>
      <p:grpSp>
        <p:nvGrpSpPr>
          <p:cNvPr id="22" name="Group 21">
            <a:extLst>
              <a:ext uri="{FF2B5EF4-FFF2-40B4-BE49-F238E27FC236}">
                <a16:creationId xmlns:a16="http://schemas.microsoft.com/office/drawing/2014/main" id="{74B9E7AA-5939-CFD8-7F62-AFF934B69A23}"/>
              </a:ext>
            </a:extLst>
          </p:cNvPr>
          <p:cNvGrpSpPr/>
          <p:nvPr/>
        </p:nvGrpSpPr>
        <p:grpSpPr>
          <a:xfrm>
            <a:off x="0" y="3506575"/>
            <a:ext cx="5436794" cy="523220"/>
            <a:chOff x="145213" y="1555488"/>
            <a:chExt cx="5436794" cy="523220"/>
          </a:xfrm>
        </p:grpSpPr>
        <p:sp>
          <p:nvSpPr>
            <p:cNvPr id="24" name="TextBox 23">
              <a:extLst>
                <a:ext uri="{FF2B5EF4-FFF2-40B4-BE49-F238E27FC236}">
                  <a16:creationId xmlns:a16="http://schemas.microsoft.com/office/drawing/2014/main" id="{AD5BAA40-F9A6-C7FB-1606-FDFE60230FA3}"/>
                </a:ext>
              </a:extLst>
            </p:cNvPr>
            <p:cNvSpPr txBox="1"/>
            <p:nvPr/>
          </p:nvSpPr>
          <p:spPr>
            <a:xfrm>
              <a:off x="145213" y="1555488"/>
              <a:ext cx="4703520" cy="523220"/>
            </a:xfrm>
            <a:prstGeom prst="rect">
              <a:avLst/>
            </a:prstGeom>
            <a:noFill/>
          </p:spPr>
          <p:txBody>
            <a:bodyPr wrap="square" rtlCol="0">
              <a:spAutoFit/>
            </a:bodyPr>
            <a:lstStyle/>
            <a:p>
              <a:pPr algn="r" rtl="1"/>
              <a:r>
                <a:rPr lang="ar-SY" sz="2800" b="1" dirty="0">
                  <a:solidFill>
                    <a:schemeClr val="bg1"/>
                  </a:solidFill>
                  <a:latin typeface="Adobe Arabic" panose="02040503050201020203" pitchFamily="18" charset="-78"/>
                  <a:cs typeface="Adobe Arabic" panose="02040503050201020203" pitchFamily="18" charset="-78"/>
                </a:rPr>
                <a:t>معوّقات التطوّر الوظيفي وكيفية التغلّب عليها</a:t>
              </a:r>
              <a:endParaRPr lang="en-US" sz="2800" b="1" dirty="0">
                <a:solidFill>
                  <a:schemeClr val="bg1"/>
                </a:solidFill>
                <a:latin typeface="Adobe Arabic" panose="02040503050201020203" pitchFamily="18" charset="-78"/>
                <a:cs typeface="Adobe Arabic" panose="02040503050201020203" pitchFamily="18" charset="-78"/>
              </a:endParaRPr>
            </a:p>
          </p:txBody>
        </p:sp>
        <p:pic>
          <p:nvPicPr>
            <p:cNvPr id="25" name="Picture 24">
              <a:extLst>
                <a:ext uri="{FF2B5EF4-FFF2-40B4-BE49-F238E27FC236}">
                  <a16:creationId xmlns:a16="http://schemas.microsoft.com/office/drawing/2014/main" id="{87098D4B-DB7A-754B-9613-C7D2E2064AE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60064"/>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8A312-DBC1-0462-5317-E599D8605A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5673279-8A5F-D1CA-0FEC-8AF304FA272B}"/>
              </a:ext>
            </a:extLst>
          </p:cNvPr>
          <p:cNvSpPr txBox="1"/>
          <p:nvPr/>
        </p:nvSpPr>
        <p:spPr>
          <a:xfrm>
            <a:off x="2779494" y="-8228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صياغة الأهداف المهنية قصيرة ومتوسطة وطويلة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A751AAF-37F2-F11B-BF7F-776A5DAF5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A51A06F4-8475-866F-3C8D-FEC05CD30551}"/>
              </a:ext>
            </a:extLst>
          </p:cNvPr>
          <p:cNvSpPr/>
          <p:nvPr/>
        </p:nvSpPr>
        <p:spPr>
          <a:xfrm rot="4768334">
            <a:off x="-7293905"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Work plan ">
            <a:extLst>
              <a:ext uri="{FF2B5EF4-FFF2-40B4-BE49-F238E27FC236}">
                <a16:creationId xmlns:a16="http://schemas.microsoft.com/office/drawing/2014/main" id="{C33A6545-2F17-1093-C9F2-45CFBFA44D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85312" y="1302593"/>
            <a:ext cx="3268269" cy="3268269"/>
          </a:xfrm>
          <a:prstGeom prst="rect">
            <a:avLst/>
          </a:prstGeom>
          <a:noFill/>
          <a:ln>
            <a:noFill/>
          </a:ln>
        </p:spPr>
      </p:pic>
      <p:grpSp>
        <p:nvGrpSpPr>
          <p:cNvPr id="34" name="Group 33">
            <a:extLst>
              <a:ext uri="{FF2B5EF4-FFF2-40B4-BE49-F238E27FC236}">
                <a16:creationId xmlns:a16="http://schemas.microsoft.com/office/drawing/2014/main" id="{7BD58AE2-C0AC-4E99-D972-E9E04587BF3D}"/>
              </a:ext>
            </a:extLst>
          </p:cNvPr>
          <p:cNvGrpSpPr/>
          <p:nvPr/>
        </p:nvGrpSpPr>
        <p:grpSpPr>
          <a:xfrm>
            <a:off x="9741280" y="2416628"/>
            <a:ext cx="2009725" cy="3069772"/>
            <a:chOff x="9741280" y="2416628"/>
            <a:chExt cx="2009725" cy="3069772"/>
          </a:xfrm>
        </p:grpSpPr>
        <p:grpSp>
          <p:nvGrpSpPr>
            <p:cNvPr id="13" name="Group 12">
              <a:extLst>
                <a:ext uri="{FF2B5EF4-FFF2-40B4-BE49-F238E27FC236}">
                  <a16:creationId xmlns:a16="http://schemas.microsoft.com/office/drawing/2014/main" id="{F8A6FFF6-182D-7DFF-490A-7BC1D6A16D68}"/>
                </a:ext>
              </a:extLst>
            </p:cNvPr>
            <p:cNvGrpSpPr/>
            <p:nvPr/>
          </p:nvGrpSpPr>
          <p:grpSpPr>
            <a:xfrm>
              <a:off x="9758672" y="2416628"/>
              <a:ext cx="1974940" cy="1975058"/>
              <a:chOff x="4695686" y="0"/>
              <a:chExt cx="995280" cy="995280"/>
            </a:xfrm>
          </p:grpSpPr>
          <p:sp>
            <p:nvSpPr>
              <p:cNvPr id="24" name="Rectangle: Rounded Corners 23">
                <a:extLst>
                  <a:ext uri="{FF2B5EF4-FFF2-40B4-BE49-F238E27FC236}">
                    <a16:creationId xmlns:a16="http://schemas.microsoft.com/office/drawing/2014/main" id="{0A8FAE29-2FDC-A29E-EE70-00DE9FAC2681}"/>
                  </a:ext>
                </a:extLst>
              </p:cNvPr>
              <p:cNvSpPr/>
              <p:nvPr/>
            </p:nvSpPr>
            <p:spPr>
              <a:xfrm>
                <a:off x="4695686"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Hexagon 24">
                <a:extLst>
                  <a:ext uri="{FF2B5EF4-FFF2-40B4-BE49-F238E27FC236}">
                    <a16:creationId xmlns:a16="http://schemas.microsoft.com/office/drawing/2014/main" id="{97041692-1AF2-B607-72AF-CEE4E524F179}"/>
                  </a:ext>
                </a:extLst>
              </p:cNvPr>
              <p:cNvSpPr/>
              <p:nvPr/>
            </p:nvSpPr>
            <p:spPr>
              <a:xfrm rot="5400000">
                <a:off x="4816384"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5" name="مربع نص 166">
              <a:extLst>
                <a:ext uri="{FF2B5EF4-FFF2-40B4-BE49-F238E27FC236}">
                  <a16:creationId xmlns:a16="http://schemas.microsoft.com/office/drawing/2014/main" id="{C2AE705F-C27A-9539-9013-21C3EC176216}"/>
                </a:ext>
              </a:extLst>
            </p:cNvPr>
            <p:cNvSpPr txBox="1"/>
            <p:nvPr/>
          </p:nvSpPr>
          <p:spPr>
            <a:xfrm>
              <a:off x="9741280" y="4624947"/>
              <a:ext cx="2009725" cy="86145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Specifications ">
              <a:extLst>
                <a:ext uri="{FF2B5EF4-FFF2-40B4-BE49-F238E27FC236}">
                  <a16:creationId xmlns:a16="http://schemas.microsoft.com/office/drawing/2014/main" id="{1991B82A-CC3F-601F-CF68-52AB5363E7CC}"/>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231342" y="2921345"/>
              <a:ext cx="868362" cy="8684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4">
            <a:extLst>
              <a:ext uri="{FF2B5EF4-FFF2-40B4-BE49-F238E27FC236}">
                <a16:creationId xmlns:a16="http://schemas.microsoft.com/office/drawing/2014/main" id="{0C081C9E-5295-AD96-7B57-833CF53CEF47}"/>
              </a:ext>
            </a:extLst>
          </p:cNvPr>
          <p:cNvGrpSpPr/>
          <p:nvPr/>
        </p:nvGrpSpPr>
        <p:grpSpPr>
          <a:xfrm>
            <a:off x="7416207" y="2416628"/>
            <a:ext cx="2009725" cy="3069772"/>
            <a:chOff x="7416207" y="2416628"/>
            <a:chExt cx="2009725" cy="3069772"/>
          </a:xfrm>
        </p:grpSpPr>
        <p:grpSp>
          <p:nvGrpSpPr>
            <p:cNvPr id="12" name="Group 11">
              <a:extLst>
                <a:ext uri="{FF2B5EF4-FFF2-40B4-BE49-F238E27FC236}">
                  <a16:creationId xmlns:a16="http://schemas.microsoft.com/office/drawing/2014/main" id="{9407E3E0-FCF0-A3BE-887C-4332BB84F22D}"/>
                </a:ext>
              </a:extLst>
            </p:cNvPr>
            <p:cNvGrpSpPr/>
            <p:nvPr/>
          </p:nvGrpSpPr>
          <p:grpSpPr>
            <a:xfrm>
              <a:off x="7433599" y="2416628"/>
              <a:ext cx="1974940" cy="1975058"/>
              <a:chOff x="3523955" y="0"/>
              <a:chExt cx="995280" cy="995280"/>
            </a:xfrm>
          </p:grpSpPr>
          <p:sp>
            <p:nvSpPr>
              <p:cNvPr id="26" name="Rectangle: Rounded Corners 25">
                <a:extLst>
                  <a:ext uri="{FF2B5EF4-FFF2-40B4-BE49-F238E27FC236}">
                    <a16:creationId xmlns:a16="http://schemas.microsoft.com/office/drawing/2014/main" id="{714F7E13-A5B3-ED2E-1D1E-C442A0DDA661}"/>
                  </a:ext>
                </a:extLst>
              </p:cNvPr>
              <p:cNvSpPr/>
              <p:nvPr/>
            </p:nvSpPr>
            <p:spPr>
              <a:xfrm>
                <a:off x="3523955"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Hexagon 26">
                <a:extLst>
                  <a:ext uri="{FF2B5EF4-FFF2-40B4-BE49-F238E27FC236}">
                    <a16:creationId xmlns:a16="http://schemas.microsoft.com/office/drawing/2014/main" id="{38189A10-2014-AD01-BE40-10C580215E3A}"/>
                  </a:ext>
                </a:extLst>
              </p:cNvPr>
              <p:cNvSpPr/>
              <p:nvPr/>
            </p:nvSpPr>
            <p:spPr>
              <a:xfrm rot="5400000">
                <a:off x="3644653"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BD0AF317-CE1A-4CB1-03FB-EBD3F510A0B9}"/>
                </a:ext>
              </a:extLst>
            </p:cNvPr>
            <p:cNvSpPr txBox="1"/>
            <p:nvPr/>
          </p:nvSpPr>
          <p:spPr>
            <a:xfrm>
              <a:off x="7416207" y="4624947"/>
              <a:ext cx="2009725" cy="86145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للقياس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Indicator ">
              <a:extLst>
                <a:ext uri="{FF2B5EF4-FFF2-40B4-BE49-F238E27FC236}">
                  <a16:creationId xmlns:a16="http://schemas.microsoft.com/office/drawing/2014/main" id="{3B75E030-C655-2E8C-42D8-6D4203300E6E}"/>
                </a:ext>
              </a:extLst>
            </p:cNvPr>
            <p:cNvPicPr>
              <a:picLocks noChangeAspect="1" noChangeArrowheads="1"/>
            </p:cNvPicPr>
            <p:nvPr/>
          </p:nvPicPr>
          <p:blipFill>
            <a:blip r:embed="rId7">
              <a:lum bright="70000" contrast="-70000"/>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7950106" y="2961015"/>
              <a:ext cx="868362" cy="8684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a:extLst>
              <a:ext uri="{FF2B5EF4-FFF2-40B4-BE49-F238E27FC236}">
                <a16:creationId xmlns:a16="http://schemas.microsoft.com/office/drawing/2014/main" id="{933BB41C-EC34-168F-3E43-EEDF534B9ECD}"/>
              </a:ext>
            </a:extLst>
          </p:cNvPr>
          <p:cNvGrpSpPr/>
          <p:nvPr/>
        </p:nvGrpSpPr>
        <p:grpSpPr>
          <a:xfrm>
            <a:off x="4828814" y="2416628"/>
            <a:ext cx="2414778" cy="3069772"/>
            <a:chOff x="4828814" y="2416628"/>
            <a:chExt cx="2414778" cy="3069772"/>
          </a:xfrm>
        </p:grpSpPr>
        <p:grpSp>
          <p:nvGrpSpPr>
            <p:cNvPr id="11" name="Group 10">
              <a:extLst>
                <a:ext uri="{FF2B5EF4-FFF2-40B4-BE49-F238E27FC236}">
                  <a16:creationId xmlns:a16="http://schemas.microsoft.com/office/drawing/2014/main" id="{A65BB136-0203-3A10-7A77-77FA07839560}"/>
                </a:ext>
              </a:extLst>
            </p:cNvPr>
            <p:cNvGrpSpPr/>
            <p:nvPr/>
          </p:nvGrpSpPr>
          <p:grpSpPr>
            <a:xfrm>
              <a:off x="5101698" y="2416628"/>
              <a:ext cx="1974940" cy="1975058"/>
              <a:chOff x="2348783" y="0"/>
              <a:chExt cx="995280" cy="995280"/>
            </a:xfrm>
          </p:grpSpPr>
          <p:sp>
            <p:nvSpPr>
              <p:cNvPr id="28" name="Rectangle: Rounded Corners 27">
                <a:extLst>
                  <a:ext uri="{FF2B5EF4-FFF2-40B4-BE49-F238E27FC236}">
                    <a16:creationId xmlns:a16="http://schemas.microsoft.com/office/drawing/2014/main" id="{01F46A29-2CD9-C47B-4065-E207609A9AA8}"/>
                  </a:ext>
                </a:extLst>
              </p:cNvPr>
              <p:cNvSpPr/>
              <p:nvPr/>
            </p:nvSpPr>
            <p:spPr>
              <a:xfrm>
                <a:off x="2348783"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Hexagon 28">
                <a:extLst>
                  <a:ext uri="{FF2B5EF4-FFF2-40B4-BE49-F238E27FC236}">
                    <a16:creationId xmlns:a16="http://schemas.microsoft.com/office/drawing/2014/main" id="{3F287510-9602-5054-7EEF-E87283D59B26}"/>
                  </a:ext>
                </a:extLst>
              </p:cNvPr>
              <p:cNvSpPr/>
              <p:nvPr/>
            </p:nvSpPr>
            <p:spPr>
              <a:xfrm rot="5400000">
                <a:off x="2469481"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مربع نص 166">
              <a:extLst>
                <a:ext uri="{FF2B5EF4-FFF2-40B4-BE49-F238E27FC236}">
                  <a16:creationId xmlns:a16="http://schemas.microsoft.com/office/drawing/2014/main" id="{F42CF726-2A32-4D68-45B4-62732D65C38B}"/>
                </a:ext>
              </a:extLst>
            </p:cNvPr>
            <p:cNvSpPr txBox="1"/>
            <p:nvPr/>
          </p:nvSpPr>
          <p:spPr>
            <a:xfrm>
              <a:off x="4828814" y="4624947"/>
              <a:ext cx="2414778" cy="86145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للتحقيق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Badge ">
              <a:extLst>
                <a:ext uri="{FF2B5EF4-FFF2-40B4-BE49-F238E27FC236}">
                  <a16:creationId xmlns:a16="http://schemas.microsoft.com/office/drawing/2014/main" id="{2BF67A8A-C1E3-8D28-C8B4-AB02FC95F807}"/>
                </a:ext>
              </a:extLst>
            </p:cNvPr>
            <p:cNvPicPr>
              <a:picLocks noChangeAspect="1" noChangeArrowheads="1"/>
            </p:cNvPicPr>
            <p:nvPr/>
          </p:nvPicPr>
          <p:blipFill>
            <a:blip r:embed="rId9">
              <a:lum bright="70000" contrast="-70000"/>
              <a:extLst>
                <a:ext uri="{BEBA8EAE-BF5A-486C-A8C5-ECC9F3942E4B}">
                  <a14:imgProps xmlns:a14="http://schemas.microsoft.com/office/drawing/2010/main">
                    <a14:imgLayer r:embed="rId10">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638542" y="2959148"/>
              <a:ext cx="868362" cy="8684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728D43DD-9E14-4316-A551-E97969598062}"/>
              </a:ext>
            </a:extLst>
          </p:cNvPr>
          <p:cNvGrpSpPr/>
          <p:nvPr/>
        </p:nvGrpSpPr>
        <p:grpSpPr>
          <a:xfrm>
            <a:off x="2760393" y="2416628"/>
            <a:ext cx="2015396" cy="3069772"/>
            <a:chOff x="2760393" y="2416628"/>
            <a:chExt cx="2015396" cy="3069772"/>
          </a:xfrm>
        </p:grpSpPr>
        <p:grpSp>
          <p:nvGrpSpPr>
            <p:cNvPr id="10" name="Group 9">
              <a:extLst>
                <a:ext uri="{FF2B5EF4-FFF2-40B4-BE49-F238E27FC236}">
                  <a16:creationId xmlns:a16="http://schemas.microsoft.com/office/drawing/2014/main" id="{EACBAA2F-15C8-B9CA-71CF-8FB099EA4767}"/>
                </a:ext>
              </a:extLst>
            </p:cNvPr>
            <p:cNvGrpSpPr/>
            <p:nvPr/>
          </p:nvGrpSpPr>
          <p:grpSpPr>
            <a:xfrm>
              <a:off x="2760393" y="2416628"/>
              <a:ext cx="1974940" cy="1975058"/>
              <a:chOff x="1168872" y="0"/>
              <a:chExt cx="995280" cy="995280"/>
            </a:xfrm>
          </p:grpSpPr>
          <p:sp>
            <p:nvSpPr>
              <p:cNvPr id="30" name="Rectangle: Rounded Corners 29">
                <a:extLst>
                  <a:ext uri="{FF2B5EF4-FFF2-40B4-BE49-F238E27FC236}">
                    <a16:creationId xmlns:a16="http://schemas.microsoft.com/office/drawing/2014/main" id="{E6991282-7095-3C74-034B-676713A36354}"/>
                  </a:ext>
                </a:extLst>
              </p:cNvPr>
              <p:cNvSpPr/>
              <p:nvPr/>
            </p:nvSpPr>
            <p:spPr>
              <a:xfrm>
                <a:off x="1168872" y="0"/>
                <a:ext cx="995280" cy="99528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Hexagon 30">
                <a:extLst>
                  <a:ext uri="{FF2B5EF4-FFF2-40B4-BE49-F238E27FC236}">
                    <a16:creationId xmlns:a16="http://schemas.microsoft.com/office/drawing/2014/main" id="{6FDFFCCC-7CC4-42ED-3CF0-03CC10B9BCD5}"/>
                  </a:ext>
                </a:extLst>
              </p:cNvPr>
              <p:cNvSpPr/>
              <p:nvPr/>
            </p:nvSpPr>
            <p:spPr>
              <a:xfrm rot="5400000">
                <a:off x="1289570"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026380B3-9707-6F47-136A-3FD6DB6ECA26}"/>
                </a:ext>
              </a:extLst>
            </p:cNvPr>
            <p:cNvSpPr txBox="1"/>
            <p:nvPr/>
          </p:nvSpPr>
          <p:spPr>
            <a:xfrm>
              <a:off x="2766064" y="4624947"/>
              <a:ext cx="2009725" cy="86145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ذات صلة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Puzzle ">
              <a:extLst>
                <a:ext uri="{FF2B5EF4-FFF2-40B4-BE49-F238E27FC236}">
                  <a16:creationId xmlns:a16="http://schemas.microsoft.com/office/drawing/2014/main" id="{F24FB4BB-64D7-7894-88F4-C8C55C088428}"/>
                </a:ext>
              </a:extLst>
            </p:cNvPr>
            <p:cNvPicPr>
              <a:picLocks noChangeAspect="1" noChangeArrowheads="1"/>
            </p:cNvPicPr>
            <p:nvPr/>
          </p:nvPicPr>
          <p:blipFill>
            <a:blip r:embed="rId11">
              <a:lum bright="70000" contrast="-70000"/>
              <a:extLst>
                <a:ext uri="{BEBA8EAE-BF5A-486C-A8C5-ECC9F3942E4B}">
                  <a14:imgProps xmlns:a14="http://schemas.microsoft.com/office/drawing/2010/main">
                    <a14:imgLayer r:embed="rId12">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3304341" y="2959148"/>
              <a:ext cx="868362" cy="8684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5E47A855-12D3-668B-420E-CFA9A4C22CE7}"/>
              </a:ext>
            </a:extLst>
          </p:cNvPr>
          <p:cNvGrpSpPr/>
          <p:nvPr/>
        </p:nvGrpSpPr>
        <p:grpSpPr>
          <a:xfrm>
            <a:off x="440993" y="2416628"/>
            <a:ext cx="2009725" cy="3069772"/>
            <a:chOff x="440993" y="2416628"/>
            <a:chExt cx="2009725" cy="3069772"/>
          </a:xfrm>
        </p:grpSpPr>
        <p:grpSp>
          <p:nvGrpSpPr>
            <p:cNvPr id="7" name="Group 6">
              <a:extLst>
                <a:ext uri="{FF2B5EF4-FFF2-40B4-BE49-F238E27FC236}">
                  <a16:creationId xmlns:a16="http://schemas.microsoft.com/office/drawing/2014/main" id="{61B1ECF7-524E-E525-75DB-9FC792A06A65}"/>
                </a:ext>
              </a:extLst>
            </p:cNvPr>
            <p:cNvGrpSpPr/>
            <p:nvPr/>
          </p:nvGrpSpPr>
          <p:grpSpPr>
            <a:xfrm>
              <a:off x="458385" y="2416628"/>
              <a:ext cx="1974940" cy="1975058"/>
              <a:chOff x="8765" y="0"/>
              <a:chExt cx="995280" cy="995280"/>
            </a:xfrm>
          </p:grpSpPr>
          <p:sp>
            <p:nvSpPr>
              <p:cNvPr id="32" name="Rectangle: Rounded Corners 31">
                <a:extLst>
                  <a:ext uri="{FF2B5EF4-FFF2-40B4-BE49-F238E27FC236}">
                    <a16:creationId xmlns:a16="http://schemas.microsoft.com/office/drawing/2014/main" id="{5CCDB230-02EC-CEDC-2CE6-57D2E4D55538}"/>
                  </a:ext>
                </a:extLst>
              </p:cNvPr>
              <p:cNvSpPr/>
              <p:nvPr/>
            </p:nvSpPr>
            <p:spPr>
              <a:xfrm>
                <a:off x="8765"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Hexagon 32">
                <a:extLst>
                  <a:ext uri="{FF2B5EF4-FFF2-40B4-BE49-F238E27FC236}">
                    <a16:creationId xmlns:a16="http://schemas.microsoft.com/office/drawing/2014/main" id="{1F1444EB-9318-6DDF-F4DF-E0D8B5699722}"/>
                  </a:ext>
                </a:extLst>
              </p:cNvPr>
              <p:cNvSpPr/>
              <p:nvPr/>
            </p:nvSpPr>
            <p:spPr>
              <a:xfrm rot="5400000">
                <a:off x="129463"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مربع نص 166">
              <a:extLst>
                <a:ext uri="{FF2B5EF4-FFF2-40B4-BE49-F238E27FC236}">
                  <a16:creationId xmlns:a16="http://schemas.microsoft.com/office/drawing/2014/main" id="{F2352190-C38B-104F-CDFD-1F5BE78FB956}"/>
                </a:ext>
              </a:extLst>
            </p:cNvPr>
            <p:cNvSpPr txBox="1"/>
            <p:nvPr/>
          </p:nvSpPr>
          <p:spPr>
            <a:xfrm>
              <a:off x="440993" y="4624947"/>
              <a:ext cx="2009725" cy="861453"/>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زمنياً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3" name="Picture 22" descr="Goal expiry ">
              <a:extLst>
                <a:ext uri="{FF2B5EF4-FFF2-40B4-BE49-F238E27FC236}">
                  <a16:creationId xmlns:a16="http://schemas.microsoft.com/office/drawing/2014/main" id="{B8CF1996-D1E6-6E06-7A87-88579115FA3A}"/>
                </a:ext>
              </a:extLst>
            </p:cNvPr>
            <p:cNvPicPr>
              <a:picLocks noChangeAspect="1" noChangeArrowheads="1"/>
            </p:cNvPicPr>
            <p:nvPr/>
          </p:nvPicPr>
          <p:blipFill>
            <a:blip r:embed="rId13">
              <a:lum bright="70000" contrast="-70000"/>
              <a:extLst>
                <a:ext uri="{BEBA8EAE-BF5A-486C-A8C5-ECC9F3942E4B}">
                  <a14:imgProps xmlns:a14="http://schemas.microsoft.com/office/drawing/2010/main">
                    <a14:imgLayer r:embed="rId1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0140" y="2921345"/>
              <a:ext cx="868362" cy="8684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489878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F014C-0300-53ED-8140-43A18A4F579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D52C69C-FCAD-B6FA-8F90-40A2C1298D0D}"/>
              </a:ext>
            </a:extLst>
          </p:cNvPr>
          <p:cNvSpPr txBox="1"/>
          <p:nvPr/>
        </p:nvSpPr>
        <p:spPr>
          <a:xfrm>
            <a:off x="2779494" y="-8228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صياغة الأهداف المهنية قصيرة ومتوسطة وطويلة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F8B058C-66D3-4C04-0798-84E88427A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8B5EC1E-7A3A-D2DC-B977-7206186B087C}"/>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الأهداف قصيرة المدى (3-12 شهر)</a:t>
            </a:r>
            <a:endParaRPr lang="en-US"/>
          </a:p>
        </p:txBody>
      </p:sp>
      <p:pic>
        <p:nvPicPr>
          <p:cNvPr id="40" name="Picture 39" descr="Goal ">
            <a:extLst>
              <a:ext uri="{FF2B5EF4-FFF2-40B4-BE49-F238E27FC236}">
                <a16:creationId xmlns:a16="http://schemas.microsoft.com/office/drawing/2014/main" id="{8AB6F5B0-604A-5B76-19E4-403EF45466A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265756"/>
            <a:ext cx="3321400" cy="3321400"/>
          </a:xfrm>
          <a:prstGeom prst="rect">
            <a:avLst/>
          </a:prstGeom>
          <a:noFill/>
          <a:ln>
            <a:noFill/>
          </a:ln>
        </p:spPr>
      </p:pic>
      <p:sp>
        <p:nvSpPr>
          <p:cNvPr id="41" name="TextBox 40">
            <a:extLst>
              <a:ext uri="{FF2B5EF4-FFF2-40B4-BE49-F238E27FC236}">
                <a16:creationId xmlns:a16="http://schemas.microsoft.com/office/drawing/2014/main" id="{4CA54FFF-D5ED-8903-E42F-73632C22CFC9}"/>
              </a:ext>
            </a:extLst>
          </p:cNvPr>
          <p:cNvSpPr txBox="1"/>
          <p:nvPr/>
        </p:nvSpPr>
        <p:spPr>
          <a:xfrm>
            <a:off x="5351489" y="214850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تركّز على المهارات والإنجازات التي يمكن تحقيقها في الأمد القريب، وتمثّل خطوات مباشرة نحو الأهداف الأكبر.</a:t>
            </a:r>
            <a:endParaRPr lang="en-US"/>
          </a:p>
        </p:txBody>
      </p:sp>
      <p:sp>
        <p:nvSpPr>
          <p:cNvPr id="42" name="TextBox 41">
            <a:extLst>
              <a:ext uri="{FF2B5EF4-FFF2-40B4-BE49-F238E27FC236}">
                <a16:creationId xmlns:a16="http://schemas.microsoft.com/office/drawing/2014/main" id="{5BD10726-6F72-DA49-F07C-4C5E40901C27}"/>
              </a:ext>
            </a:extLst>
          </p:cNvPr>
          <p:cNvSpPr txBox="1"/>
          <p:nvPr/>
        </p:nvSpPr>
        <p:spPr>
          <a:xfrm>
            <a:off x="5351489" y="3504479"/>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أمثلة: </a:t>
            </a:r>
            <a:endParaRPr lang="en-US" b="1"/>
          </a:p>
          <a:p>
            <a:r>
              <a:rPr lang="ar-SA"/>
              <a:t>- إتمام دورة تدريبية في إدارة المشاريع خلال 3 أشهر.</a:t>
            </a:r>
            <a:endParaRPr lang="en-US"/>
          </a:p>
          <a:p>
            <a:r>
              <a:rPr lang="ar-SA"/>
              <a:t>- تحسين مهارات العرض والتقديم من خلال قيادة 5 اجتماعات فريق خلال 6 أشهر.</a:t>
            </a:r>
            <a:endParaRPr lang="en-US"/>
          </a:p>
          <a:p>
            <a:r>
              <a:rPr lang="ar-SA"/>
              <a:t>- الحصول على شهادة مهنية محدّدة في مجال التخصص خلال عام.</a:t>
            </a:r>
            <a:endParaRPr lang="en-US"/>
          </a:p>
        </p:txBody>
      </p:sp>
    </p:spTree>
    <p:extLst>
      <p:ext uri="{BB962C8B-B14F-4D97-AF65-F5344CB8AC3E}">
        <p14:creationId xmlns:p14="http://schemas.microsoft.com/office/powerpoint/2010/main" val="3304623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ppt_x"/>
                                          </p:val>
                                        </p:tav>
                                        <p:tav tm="100000">
                                          <p:val>
                                            <p:strVal val="#ppt_x"/>
                                          </p:val>
                                        </p:tav>
                                      </p:tavLst>
                                    </p:anim>
                                    <p:anim calcmode="lin" valueType="num">
                                      <p:cBhvr additive="base">
                                        <p:cTn id="1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P spid="4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A84B4-9F62-6F0A-7052-D25C70D750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5B27B54-921E-D499-C059-950DE3A1AC4A}"/>
              </a:ext>
            </a:extLst>
          </p:cNvPr>
          <p:cNvSpPr txBox="1"/>
          <p:nvPr/>
        </p:nvSpPr>
        <p:spPr>
          <a:xfrm>
            <a:off x="2779494" y="-8228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صياغة الأهداف المهنية قصيرة ومتوسطة وطويلة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EAE487F-FDE0-3D36-E9C4-6A025AE3E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FA44AEA-D9D0-BD65-4820-4A62D4C34FE6}"/>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الأهداف متوسطة المدى (1-3 سنوات)</a:t>
            </a:r>
            <a:endParaRPr lang="en-US"/>
          </a:p>
        </p:txBody>
      </p:sp>
      <p:pic>
        <p:nvPicPr>
          <p:cNvPr id="40" name="Picture 39" descr="Goal ">
            <a:extLst>
              <a:ext uri="{FF2B5EF4-FFF2-40B4-BE49-F238E27FC236}">
                <a16:creationId xmlns:a16="http://schemas.microsoft.com/office/drawing/2014/main" id="{EF269702-A4D2-64D0-D12C-F60C7B8462E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02113" y="2265756"/>
            <a:ext cx="3321400" cy="3321400"/>
          </a:xfrm>
          <a:prstGeom prst="rect">
            <a:avLst/>
          </a:prstGeom>
          <a:noFill/>
          <a:ln>
            <a:noFill/>
          </a:ln>
        </p:spPr>
      </p:pic>
      <p:sp>
        <p:nvSpPr>
          <p:cNvPr id="41" name="TextBox 40">
            <a:extLst>
              <a:ext uri="{FF2B5EF4-FFF2-40B4-BE49-F238E27FC236}">
                <a16:creationId xmlns:a16="http://schemas.microsoft.com/office/drawing/2014/main" id="{9F5F09FB-9866-AC78-8191-C82B1CD3412A}"/>
              </a:ext>
            </a:extLst>
          </p:cNvPr>
          <p:cNvSpPr txBox="1"/>
          <p:nvPr/>
        </p:nvSpPr>
        <p:spPr>
          <a:xfrm>
            <a:off x="5351489" y="214850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تمثّل نقاط تحوّل مهمة في المسار المهني وتتطلّب تراكم خبرات ومهارات.</a:t>
            </a:r>
            <a:endParaRPr lang="en-US"/>
          </a:p>
        </p:txBody>
      </p:sp>
      <p:sp>
        <p:nvSpPr>
          <p:cNvPr id="42" name="TextBox 41">
            <a:extLst>
              <a:ext uri="{FF2B5EF4-FFF2-40B4-BE49-F238E27FC236}">
                <a16:creationId xmlns:a16="http://schemas.microsoft.com/office/drawing/2014/main" id="{F6849EC9-9E78-3F54-8FD5-9C9272014409}"/>
              </a:ext>
            </a:extLst>
          </p:cNvPr>
          <p:cNvSpPr txBox="1"/>
          <p:nvPr/>
        </p:nvSpPr>
        <p:spPr>
          <a:xfrm>
            <a:off x="5351489" y="3504479"/>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أمثلة:</a:t>
            </a:r>
            <a:endParaRPr lang="en-US" b="1"/>
          </a:p>
          <a:p>
            <a:r>
              <a:rPr lang="ar-SA"/>
              <a:t>- الترقية إلى منصب إشرافي خلال سنتين.</a:t>
            </a:r>
            <a:endParaRPr lang="en-US"/>
          </a:p>
          <a:p>
            <a:r>
              <a:rPr lang="ar-SA"/>
              <a:t>- قيادة مشروع استراتيجي في المؤسسة خلال 18 شهراً. </a:t>
            </a:r>
            <a:endParaRPr lang="en-US"/>
          </a:p>
          <a:p>
            <a:r>
              <a:rPr lang="ar-SA"/>
              <a:t>- بناء شبكة مهنية تضمّ 50 متخصصاً في المجال خلال 3 سنوات.</a:t>
            </a:r>
            <a:endParaRPr lang="en-US"/>
          </a:p>
        </p:txBody>
      </p:sp>
      <p:pic>
        <p:nvPicPr>
          <p:cNvPr id="2" name="Picture 1" descr="Goal ">
            <a:extLst>
              <a:ext uri="{FF2B5EF4-FFF2-40B4-BE49-F238E27FC236}">
                <a16:creationId xmlns:a16="http://schemas.microsoft.com/office/drawing/2014/main" id="{6C16A607-7690-EA8D-14D9-8DEC40184E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18794" y="2265756"/>
            <a:ext cx="3321400" cy="3321400"/>
          </a:xfrm>
          <a:prstGeom prst="rect">
            <a:avLst/>
          </a:prstGeom>
          <a:noFill/>
          <a:ln>
            <a:noFill/>
          </a:ln>
        </p:spPr>
      </p:pic>
    </p:spTree>
    <p:extLst>
      <p:ext uri="{BB962C8B-B14F-4D97-AF65-F5344CB8AC3E}">
        <p14:creationId xmlns:p14="http://schemas.microsoft.com/office/powerpoint/2010/main" val="191144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ppt_x"/>
                                          </p:val>
                                        </p:tav>
                                        <p:tav tm="100000">
                                          <p:val>
                                            <p:strVal val="#ppt_x"/>
                                          </p:val>
                                        </p:tav>
                                      </p:tavLst>
                                    </p:anim>
                                    <p:anim calcmode="lin" valueType="num">
                                      <p:cBhvr additive="base">
                                        <p:cTn id="1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P spid="4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091A5-D23A-0F81-506C-9C90E510C6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4778F6-26D6-D0BE-0064-10052B6337E2}"/>
              </a:ext>
            </a:extLst>
          </p:cNvPr>
          <p:cNvSpPr txBox="1"/>
          <p:nvPr/>
        </p:nvSpPr>
        <p:spPr>
          <a:xfrm>
            <a:off x="2779494" y="-82286"/>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صياغة الأهداف المهنية قصيرة ومتوسطة وطويلة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9754454-8C19-BC6D-915E-BF961D43F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9E1E2FC-5C00-BE1A-D6A6-C9C7AAB788DE}"/>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الأهداف طويلة المدى (3-10 سنوات)</a:t>
            </a:r>
            <a:endParaRPr lang="en-US" dirty="0"/>
          </a:p>
        </p:txBody>
      </p:sp>
      <p:sp>
        <p:nvSpPr>
          <p:cNvPr id="41" name="TextBox 40">
            <a:extLst>
              <a:ext uri="{FF2B5EF4-FFF2-40B4-BE49-F238E27FC236}">
                <a16:creationId xmlns:a16="http://schemas.microsoft.com/office/drawing/2014/main" id="{641C59BA-A033-0C31-896E-4D26C4A6B8AB}"/>
              </a:ext>
            </a:extLst>
          </p:cNvPr>
          <p:cNvSpPr txBox="1"/>
          <p:nvPr/>
        </p:nvSpPr>
        <p:spPr>
          <a:xfrm>
            <a:off x="5351489" y="214850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تمثّل الرؤية المستقبلية للمسار المهني وتوجّه الأهداف قصيرة ومتوسطة المدى.</a:t>
            </a:r>
            <a:endParaRPr lang="en-US"/>
          </a:p>
        </p:txBody>
      </p:sp>
      <p:sp>
        <p:nvSpPr>
          <p:cNvPr id="42" name="TextBox 41">
            <a:extLst>
              <a:ext uri="{FF2B5EF4-FFF2-40B4-BE49-F238E27FC236}">
                <a16:creationId xmlns:a16="http://schemas.microsoft.com/office/drawing/2014/main" id="{ABFBF58D-028D-059C-AE7B-2A3FC99C33F4}"/>
              </a:ext>
            </a:extLst>
          </p:cNvPr>
          <p:cNvSpPr txBox="1"/>
          <p:nvPr/>
        </p:nvSpPr>
        <p:spPr>
          <a:xfrm>
            <a:off x="5351489" y="3504479"/>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أمثلة:</a:t>
            </a:r>
            <a:endParaRPr lang="en-US" b="1"/>
          </a:p>
          <a:p>
            <a:r>
              <a:rPr lang="ar-SA"/>
              <a:t>- الوصول إلى منصب إداري عالٍ (مدير تنفيذي، رئيس قسم) خلال 7 سنوات.</a:t>
            </a:r>
            <a:endParaRPr lang="en-US"/>
          </a:p>
          <a:p>
            <a:r>
              <a:rPr lang="ar-SA"/>
              <a:t>- تأسيس شركة خاصة في مجال التخصص خلال 5 سنوات.</a:t>
            </a:r>
            <a:endParaRPr lang="en-US"/>
          </a:p>
          <a:p>
            <a:r>
              <a:rPr lang="ar-SA"/>
              <a:t>- أن تصبح خبيراً معترفاً به على مستوى القطاع خلال 10 سنوات.</a:t>
            </a:r>
            <a:endParaRPr lang="en-US"/>
          </a:p>
        </p:txBody>
      </p:sp>
      <p:pic>
        <p:nvPicPr>
          <p:cNvPr id="2" name="Picture 1" descr="Goal ">
            <a:extLst>
              <a:ext uri="{FF2B5EF4-FFF2-40B4-BE49-F238E27FC236}">
                <a16:creationId xmlns:a16="http://schemas.microsoft.com/office/drawing/2014/main" id="{5800E5B6-8EB8-1E63-C024-89FAD1427D7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62906" y="2265756"/>
            <a:ext cx="3321400" cy="3321400"/>
          </a:xfrm>
          <a:prstGeom prst="rect">
            <a:avLst/>
          </a:prstGeom>
          <a:noFill/>
          <a:ln>
            <a:noFill/>
          </a:ln>
        </p:spPr>
      </p:pic>
      <p:pic>
        <p:nvPicPr>
          <p:cNvPr id="4" name="Picture 3" descr="Goal ">
            <a:extLst>
              <a:ext uri="{FF2B5EF4-FFF2-40B4-BE49-F238E27FC236}">
                <a16:creationId xmlns:a16="http://schemas.microsoft.com/office/drawing/2014/main" id="{C33C9DA7-A367-F61C-4FB7-C3318DE29D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0922" y="2014104"/>
            <a:ext cx="3737144" cy="3737144"/>
          </a:xfrm>
          <a:prstGeom prst="rect">
            <a:avLst/>
          </a:prstGeom>
          <a:noFill/>
          <a:ln>
            <a:noFill/>
          </a:ln>
        </p:spPr>
      </p:pic>
    </p:spTree>
    <p:extLst>
      <p:ext uri="{BB962C8B-B14F-4D97-AF65-F5344CB8AC3E}">
        <p14:creationId xmlns:p14="http://schemas.microsoft.com/office/powerpoint/2010/main" val="15031340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ppt_x"/>
                                          </p:val>
                                        </p:tav>
                                        <p:tav tm="100000">
                                          <p:val>
                                            <p:strVal val="#ppt_x"/>
                                          </p:val>
                                        </p:tav>
                                      </p:tavLst>
                                    </p:anim>
                                    <p:anim calcmode="lin" valueType="num">
                                      <p:cBhvr additive="base">
                                        <p:cTn id="1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P spid="4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8B121-0066-440F-2C75-706E098EE95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D2C97B4-1E76-C8B1-4A82-3F8D64B7EFE1}"/>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8BD384D-724F-E55B-E399-5C4A1A478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330BEA25-AA62-8949-C2E4-B48EC4ECDF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386962"/>
            <a:ext cx="4762500" cy="4762500"/>
          </a:xfrm>
          <a:prstGeom prst="rect">
            <a:avLst/>
          </a:prstGeom>
        </p:spPr>
      </p:pic>
      <p:sp>
        <p:nvSpPr>
          <p:cNvPr id="15" name="TextBox 14">
            <a:extLst>
              <a:ext uri="{FF2B5EF4-FFF2-40B4-BE49-F238E27FC236}">
                <a16:creationId xmlns:a16="http://schemas.microsoft.com/office/drawing/2014/main" id="{9C5CA254-265B-B5AD-B24C-E34E719DAA4C}"/>
              </a:ext>
            </a:extLst>
          </p:cNvPr>
          <p:cNvSpPr txBox="1"/>
          <p:nvPr/>
        </p:nvSpPr>
        <p:spPr>
          <a:xfrm>
            <a:off x="369646" y="3084948"/>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solidFill>
                  <a:srgbClr val="168489"/>
                </a:solidFill>
              </a:rPr>
              <a:t>المطلوب:</a:t>
            </a:r>
            <a:r>
              <a:rPr lang="ar-SA" dirty="0">
                <a:solidFill>
                  <a:srgbClr val="168489"/>
                </a:solidFill>
              </a:rPr>
              <a:t> </a:t>
            </a:r>
            <a:r>
              <a:rPr lang="ar-SA" dirty="0"/>
              <a:t>حوّل هدفك المهني العام إلى هدف محدّد وفقاً لمعايير </a:t>
            </a:r>
            <a:r>
              <a:rPr lang="en-US" dirty="0"/>
              <a:t>SMART</a:t>
            </a:r>
            <a:r>
              <a:rPr lang="ar-SA" dirty="0"/>
              <a:t>.</a:t>
            </a:r>
            <a:endParaRPr lang="en-US" dirty="0"/>
          </a:p>
        </p:txBody>
      </p:sp>
      <p:pic>
        <p:nvPicPr>
          <p:cNvPr id="2" name="Picture 1" descr="Goal ">
            <a:extLst>
              <a:ext uri="{FF2B5EF4-FFF2-40B4-BE49-F238E27FC236}">
                <a16:creationId xmlns:a16="http://schemas.microsoft.com/office/drawing/2014/main" id="{8BE87101-3003-B940-469C-8868C992432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66028" y="2014104"/>
            <a:ext cx="3737144" cy="3737144"/>
          </a:xfrm>
          <a:prstGeom prst="rect">
            <a:avLst/>
          </a:prstGeom>
          <a:noFill/>
          <a:ln>
            <a:noFill/>
          </a:ln>
        </p:spPr>
      </p:pic>
    </p:spTree>
    <p:extLst>
      <p:ext uri="{BB962C8B-B14F-4D97-AF65-F5344CB8AC3E}">
        <p14:creationId xmlns:p14="http://schemas.microsoft.com/office/powerpoint/2010/main" val="779847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BD0C5-20BE-6D54-46B9-0A38232BE1B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90852AF-5E3B-3360-0C0C-78406374DF7E}"/>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45AA41C-CBEB-52C4-688D-1DB78BB42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CC480DBE-9DB9-6DB8-836B-A82945A830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386962"/>
            <a:ext cx="4762500" cy="4762500"/>
          </a:xfrm>
          <a:prstGeom prst="rect">
            <a:avLst/>
          </a:prstGeom>
        </p:spPr>
      </p:pic>
      <p:sp>
        <p:nvSpPr>
          <p:cNvPr id="15" name="TextBox 14">
            <a:extLst>
              <a:ext uri="{FF2B5EF4-FFF2-40B4-BE49-F238E27FC236}">
                <a16:creationId xmlns:a16="http://schemas.microsoft.com/office/drawing/2014/main" id="{CD4DB26F-87E9-9D11-8A33-C640050C003C}"/>
              </a:ext>
            </a:extLst>
          </p:cNvPr>
          <p:cNvSpPr txBox="1"/>
          <p:nvPr/>
        </p:nvSpPr>
        <p:spPr>
          <a:xfrm>
            <a:off x="369646" y="1128429"/>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solidFill>
                  <a:srgbClr val="168489"/>
                </a:solidFill>
              </a:rPr>
              <a:t>نموذج للحل:</a:t>
            </a:r>
            <a:endParaRPr lang="en-US">
              <a:solidFill>
                <a:srgbClr val="168489"/>
              </a:solidFill>
            </a:endParaRPr>
          </a:p>
        </p:txBody>
      </p:sp>
      <p:sp>
        <p:nvSpPr>
          <p:cNvPr id="2" name="TextBox 1">
            <a:extLst>
              <a:ext uri="{FF2B5EF4-FFF2-40B4-BE49-F238E27FC236}">
                <a16:creationId xmlns:a16="http://schemas.microsoft.com/office/drawing/2014/main" id="{A382C0C8-BDEE-5232-EDCE-53BEE9CB786B}"/>
              </a:ext>
            </a:extLst>
          </p:cNvPr>
          <p:cNvSpPr txBox="1"/>
          <p:nvPr/>
        </p:nvSpPr>
        <p:spPr>
          <a:xfrm>
            <a:off x="369646" y="2707339"/>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 الهدف العام: "أريد أن أصبح مديراً لقسم الموارد البشرية."</a:t>
            </a:r>
            <a:endParaRPr lang="en-US"/>
          </a:p>
        </p:txBody>
      </p:sp>
      <p:sp>
        <p:nvSpPr>
          <p:cNvPr id="4" name="TextBox 3">
            <a:extLst>
              <a:ext uri="{FF2B5EF4-FFF2-40B4-BE49-F238E27FC236}">
                <a16:creationId xmlns:a16="http://schemas.microsoft.com/office/drawing/2014/main" id="{8D6E5188-59ED-049A-A990-7E61033AF97A}"/>
              </a:ext>
            </a:extLst>
          </p:cNvPr>
          <p:cNvSpPr txBox="1"/>
          <p:nvPr/>
        </p:nvSpPr>
        <p:spPr>
          <a:xfrm>
            <a:off x="369646" y="4267198"/>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 الهدف وفق </a:t>
            </a:r>
            <a:r>
              <a:rPr lang="en-US" dirty="0"/>
              <a:t>SMART</a:t>
            </a:r>
            <a:r>
              <a:rPr lang="ar-SA" dirty="0"/>
              <a:t>: "سأتقدّم للترقية لمنصب نائب مدير الموارد البشرية في شركتنا خلال 18 شهراً، بعد استكمال شهادة </a:t>
            </a:r>
            <a:r>
              <a:rPr lang="en-US" dirty="0"/>
              <a:t>SHRM</a:t>
            </a:r>
            <a:r>
              <a:rPr lang="ar-SA" dirty="0"/>
              <a:t> المهنية واكتساب خبرة في إدارة عمليات التوظيف لفريق لا يقل عن 10 أشخاص."</a:t>
            </a:r>
            <a:endParaRPr lang="en-US" dirty="0"/>
          </a:p>
        </p:txBody>
      </p:sp>
    </p:spTree>
    <p:extLst>
      <p:ext uri="{BB962C8B-B14F-4D97-AF65-F5344CB8AC3E}">
        <p14:creationId xmlns:p14="http://schemas.microsoft.com/office/powerpoint/2010/main" val="2881901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A41F3-185C-763C-4029-0899345894F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261631C-82B7-3C5B-BCCA-68A0B08D9D1B}"/>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EG" sz="3600" b="1" dirty="0">
                <a:solidFill>
                  <a:schemeClr val="bg1"/>
                </a:solidFill>
                <a:latin typeface="Adobe Arabic" panose="02040503050201020203" pitchFamily="18" charset="-78"/>
                <a:cs typeface="Adobe Arabic" panose="02040503050201020203" pitchFamily="18" charset="-78"/>
              </a:rPr>
              <a:t>بناء خطة تطوير وظيفي شخصية قابلة للتطبيق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5C840E0-6595-72BE-0BB2-E72A6B03A3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7F78BE0-393B-C891-254B-63BB93132A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9413" y="1386962"/>
            <a:ext cx="4762500" cy="4762500"/>
          </a:xfrm>
          <a:prstGeom prst="rect">
            <a:avLst/>
          </a:prstGeom>
        </p:spPr>
      </p:pic>
      <p:grpSp>
        <p:nvGrpSpPr>
          <p:cNvPr id="53" name="Group 52">
            <a:extLst>
              <a:ext uri="{FF2B5EF4-FFF2-40B4-BE49-F238E27FC236}">
                <a16:creationId xmlns:a16="http://schemas.microsoft.com/office/drawing/2014/main" id="{4BBCECDA-ACE9-6161-A26C-0CA190482F0B}"/>
              </a:ext>
            </a:extLst>
          </p:cNvPr>
          <p:cNvGrpSpPr/>
          <p:nvPr/>
        </p:nvGrpSpPr>
        <p:grpSpPr>
          <a:xfrm>
            <a:off x="2703121" y="1907754"/>
            <a:ext cx="2194122" cy="3759494"/>
            <a:chOff x="2703121" y="1907754"/>
            <a:chExt cx="2194122" cy="3759494"/>
          </a:xfrm>
        </p:grpSpPr>
        <p:sp>
          <p:nvSpPr>
            <p:cNvPr id="14" name="Freeform 4">
              <a:extLst>
                <a:ext uri="{FF2B5EF4-FFF2-40B4-BE49-F238E27FC236}">
                  <a16:creationId xmlns:a16="http://schemas.microsoft.com/office/drawing/2014/main" id="{32F0AC31-A252-A5A7-BA42-0ACDEBB297B5}"/>
                </a:ext>
              </a:extLst>
            </p:cNvPr>
            <p:cNvSpPr/>
            <p:nvPr/>
          </p:nvSpPr>
          <p:spPr>
            <a:xfrm rot="10800000">
              <a:off x="3653389" y="1907754"/>
              <a:ext cx="579536" cy="801915"/>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2E75B6"/>
            </a:solidFill>
            <a:ln cap="sq">
              <a:solidFill>
                <a:srgbClr val="2E75B6"/>
              </a:solidFill>
              <a:prstDash val="solid"/>
              <a:miter/>
            </a:ln>
          </p:spPr>
          <p:txBody>
            <a:bodyPr/>
            <a:lstStyle/>
            <a:p>
              <a:endParaRPr lang="en-US" sz="3200"/>
            </a:p>
          </p:txBody>
        </p:sp>
        <p:sp>
          <p:nvSpPr>
            <p:cNvPr id="16" name="TextBox 5">
              <a:extLst>
                <a:ext uri="{FF2B5EF4-FFF2-40B4-BE49-F238E27FC236}">
                  <a16:creationId xmlns:a16="http://schemas.microsoft.com/office/drawing/2014/main" id="{6ED22082-21C7-41A6-A5B0-0CAE3BD7D6AE}"/>
                </a:ext>
              </a:extLst>
            </p:cNvPr>
            <p:cNvSpPr txBox="1"/>
            <p:nvPr/>
          </p:nvSpPr>
          <p:spPr>
            <a:xfrm rot="10800000">
              <a:off x="3653389" y="1907754"/>
              <a:ext cx="579536" cy="839505"/>
            </a:xfrm>
            <a:prstGeom prst="rect">
              <a:avLst/>
            </a:prstGeom>
          </p:spPr>
          <p:txBody>
            <a:bodyPr lIns="21287" tIns="21287" rIns="21287" bIns="21287" rtlCol="0" anchor="ctr"/>
            <a:lstStyle/>
            <a:p>
              <a:endParaRPr lang="en-US" sz="3200"/>
            </a:p>
          </p:txBody>
        </p:sp>
        <p:cxnSp>
          <p:nvCxnSpPr>
            <p:cNvPr id="17" name="AutoShape 6">
              <a:extLst>
                <a:ext uri="{FF2B5EF4-FFF2-40B4-BE49-F238E27FC236}">
                  <a16:creationId xmlns:a16="http://schemas.microsoft.com/office/drawing/2014/main" id="{81376156-B8BE-3BE8-0227-BF054BDFDCDE}"/>
                </a:ext>
              </a:extLst>
            </p:cNvPr>
            <p:cNvCxnSpPr/>
            <p:nvPr/>
          </p:nvCxnSpPr>
          <p:spPr>
            <a:xfrm>
              <a:off x="3943158" y="3680289"/>
              <a:ext cx="0" cy="412587"/>
            </a:xfrm>
            <a:prstGeom prst="line">
              <a:avLst/>
            </a:prstGeom>
            <a:ln w="28575" cap="rnd">
              <a:solidFill>
                <a:srgbClr val="2E75B6"/>
              </a:solidFill>
              <a:prstDash val="sysDot"/>
              <a:headEnd type="none" w="sm" len="sm"/>
              <a:tailEnd type="oval" w="med" len="med"/>
            </a:ln>
          </p:spPr>
        </p:cxnSp>
        <p:sp>
          <p:nvSpPr>
            <p:cNvPr id="18" name="Freeform 9">
              <a:extLst>
                <a:ext uri="{FF2B5EF4-FFF2-40B4-BE49-F238E27FC236}">
                  <a16:creationId xmlns:a16="http://schemas.microsoft.com/office/drawing/2014/main" id="{F4E86F5B-15EB-80CF-E6D2-E1A30770CB9F}"/>
                </a:ext>
              </a:extLst>
            </p:cNvPr>
            <p:cNvSpPr/>
            <p:nvPr/>
          </p:nvSpPr>
          <p:spPr>
            <a:xfrm>
              <a:off x="3298277" y="2448408"/>
              <a:ext cx="1258821" cy="12585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2E75B6"/>
              </a:solidFill>
              <a:prstDash val="solid"/>
              <a:miter/>
            </a:ln>
          </p:spPr>
          <p:txBody>
            <a:bodyPr/>
            <a:lstStyle/>
            <a:p>
              <a:endParaRPr lang="en-US" sz="3200"/>
            </a:p>
          </p:txBody>
        </p:sp>
        <p:sp>
          <p:nvSpPr>
            <p:cNvPr id="19" name="TextBox 10">
              <a:extLst>
                <a:ext uri="{FF2B5EF4-FFF2-40B4-BE49-F238E27FC236}">
                  <a16:creationId xmlns:a16="http://schemas.microsoft.com/office/drawing/2014/main" id="{1BA6FC6B-E12C-9110-0F53-38C6BA6D6D48}"/>
                </a:ext>
              </a:extLst>
            </p:cNvPr>
            <p:cNvSpPr txBox="1"/>
            <p:nvPr/>
          </p:nvSpPr>
          <p:spPr>
            <a:xfrm>
              <a:off x="3416292" y="2507401"/>
              <a:ext cx="1022793" cy="1081537"/>
            </a:xfrm>
            <a:prstGeom prst="rect">
              <a:avLst/>
            </a:prstGeom>
          </p:spPr>
          <p:txBody>
            <a:bodyPr lIns="21287" tIns="21287" rIns="21287" bIns="21287" rtlCol="0" anchor="ctr"/>
            <a:lstStyle/>
            <a:p>
              <a:endParaRPr lang="en-US" sz="3200"/>
            </a:p>
          </p:txBody>
        </p:sp>
        <p:sp>
          <p:nvSpPr>
            <p:cNvPr id="40" name="TextBox 48">
              <a:extLst>
                <a:ext uri="{FF2B5EF4-FFF2-40B4-BE49-F238E27FC236}">
                  <a16:creationId xmlns:a16="http://schemas.microsoft.com/office/drawing/2014/main" id="{F2558A62-F747-D799-F18C-44CB97D08F55}"/>
                </a:ext>
              </a:extLst>
            </p:cNvPr>
            <p:cNvSpPr txBox="1"/>
            <p:nvPr/>
          </p:nvSpPr>
          <p:spPr>
            <a:xfrm>
              <a:off x="3672196" y="2037791"/>
              <a:ext cx="483513" cy="338492"/>
            </a:xfrm>
            <a:prstGeom prst="rect">
              <a:avLst/>
            </a:prstGeom>
          </p:spPr>
          <p:txBody>
            <a:bodyPr lIns="0" tIns="0" rIns="0" bIns="0" rtlCol="0" anchor="t">
              <a:spAutoFit/>
            </a:bodyPr>
            <a:lstStyle/>
            <a:p>
              <a:pPr algn="ctr" rtl="1">
                <a:lnSpc>
                  <a:spcPts val="2250"/>
                </a:lnSpc>
              </a:pPr>
              <a:r>
                <a:rPr lang="ar-SA" sz="3200" b="1" kern="1200" dirty="0">
                  <a:solidFill>
                    <a:srgbClr val="F8F8F8"/>
                  </a:solidFill>
                  <a:effectLst/>
                  <a:latin typeface="Times New Roman" panose="02020603050405020304" pitchFamily="18" charset="0"/>
                  <a:ea typeface="SST Arabic Bold"/>
                  <a:cs typeface="SST Arabic Medium" panose="020B0604030504020204" pitchFamily="34" charset="-78"/>
                </a:rPr>
                <a:t>04</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TextBox 56">
              <a:extLst>
                <a:ext uri="{FF2B5EF4-FFF2-40B4-BE49-F238E27FC236}">
                  <a16:creationId xmlns:a16="http://schemas.microsoft.com/office/drawing/2014/main" id="{75B3EFE6-DE41-884F-A5AF-D9B563394F67}"/>
                </a:ext>
              </a:extLst>
            </p:cNvPr>
            <p:cNvSpPr txBox="1"/>
            <p:nvPr/>
          </p:nvSpPr>
          <p:spPr>
            <a:xfrm>
              <a:off x="2703121" y="4553097"/>
              <a:ext cx="2194122" cy="1114151"/>
            </a:xfrm>
            <a:prstGeom prst="rect">
              <a:avLst/>
            </a:prstGeom>
          </p:spPr>
          <p:txBody>
            <a:bodyPr wrap="square" lIns="0" tIns="0" rIns="0" bIns="0" rtlCol="0" anchor="t">
              <a:spAutoFit/>
            </a:bodyPr>
            <a:lstStyle/>
            <a:p>
              <a:pPr algn="ctr" rtl="0">
                <a:lnSpc>
                  <a:spcPct val="115000"/>
                </a:lnSpc>
              </a:pPr>
              <a:r>
                <a:rPr lang="ar-EG" sz="32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مسارات العمل والإجراءات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Freeform 77">
              <a:extLst>
                <a:ext uri="{FF2B5EF4-FFF2-40B4-BE49-F238E27FC236}">
                  <a16:creationId xmlns:a16="http://schemas.microsoft.com/office/drawing/2014/main" id="{9D2B2EBA-4946-8C98-B657-C20D5E96CE22}"/>
                </a:ext>
              </a:extLst>
            </p:cNvPr>
            <p:cNvSpPr/>
            <p:nvPr/>
          </p:nvSpPr>
          <p:spPr>
            <a:xfrm>
              <a:off x="3505526" y="2656493"/>
              <a:ext cx="855515" cy="853876"/>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sz="3200"/>
            </a:p>
          </p:txBody>
        </p:sp>
      </p:grpSp>
      <p:grpSp>
        <p:nvGrpSpPr>
          <p:cNvPr id="50" name="Group 49">
            <a:extLst>
              <a:ext uri="{FF2B5EF4-FFF2-40B4-BE49-F238E27FC236}">
                <a16:creationId xmlns:a16="http://schemas.microsoft.com/office/drawing/2014/main" id="{125069C5-63B4-452A-0DCB-D1B23103BF89}"/>
              </a:ext>
            </a:extLst>
          </p:cNvPr>
          <p:cNvGrpSpPr/>
          <p:nvPr/>
        </p:nvGrpSpPr>
        <p:grpSpPr>
          <a:xfrm>
            <a:off x="9680004" y="1883086"/>
            <a:ext cx="2117199" cy="3784162"/>
            <a:chOff x="9680004" y="1883086"/>
            <a:chExt cx="2117199" cy="3784162"/>
          </a:xfrm>
        </p:grpSpPr>
        <p:sp>
          <p:nvSpPr>
            <p:cNvPr id="30" name="Freeform 28">
              <a:extLst>
                <a:ext uri="{FF2B5EF4-FFF2-40B4-BE49-F238E27FC236}">
                  <a16:creationId xmlns:a16="http://schemas.microsoft.com/office/drawing/2014/main" id="{B52140CD-E347-00AA-A414-FAD89198895A}"/>
                </a:ext>
              </a:extLst>
            </p:cNvPr>
            <p:cNvSpPr/>
            <p:nvPr/>
          </p:nvSpPr>
          <p:spPr>
            <a:xfrm rot="10800000">
              <a:off x="10412441" y="1883086"/>
              <a:ext cx="579536" cy="801915"/>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3200"/>
            </a:p>
          </p:txBody>
        </p:sp>
        <p:sp>
          <p:nvSpPr>
            <p:cNvPr id="31" name="TextBox 29">
              <a:extLst>
                <a:ext uri="{FF2B5EF4-FFF2-40B4-BE49-F238E27FC236}">
                  <a16:creationId xmlns:a16="http://schemas.microsoft.com/office/drawing/2014/main" id="{C72A9196-9AC0-5CDC-8AFE-09BAF19DCC4D}"/>
                </a:ext>
              </a:extLst>
            </p:cNvPr>
            <p:cNvSpPr txBox="1"/>
            <p:nvPr/>
          </p:nvSpPr>
          <p:spPr>
            <a:xfrm rot="10800000">
              <a:off x="10412441" y="1883086"/>
              <a:ext cx="579536" cy="839505"/>
            </a:xfrm>
            <a:prstGeom prst="rect">
              <a:avLst/>
            </a:prstGeom>
          </p:spPr>
          <p:txBody>
            <a:bodyPr lIns="21287" tIns="21287" rIns="21287" bIns="21287" rtlCol="0" anchor="ctr"/>
            <a:lstStyle/>
            <a:p>
              <a:endParaRPr lang="en-US" sz="3200"/>
            </a:p>
          </p:txBody>
        </p:sp>
        <p:cxnSp>
          <p:nvCxnSpPr>
            <p:cNvPr id="32" name="AutoShape 30">
              <a:extLst>
                <a:ext uri="{FF2B5EF4-FFF2-40B4-BE49-F238E27FC236}">
                  <a16:creationId xmlns:a16="http://schemas.microsoft.com/office/drawing/2014/main" id="{2B0448C8-7FFC-19FF-F788-D3D14088DF46}"/>
                </a:ext>
              </a:extLst>
            </p:cNvPr>
            <p:cNvCxnSpPr/>
            <p:nvPr/>
          </p:nvCxnSpPr>
          <p:spPr>
            <a:xfrm>
              <a:off x="10702210" y="3655620"/>
              <a:ext cx="0" cy="412587"/>
            </a:xfrm>
            <a:prstGeom prst="line">
              <a:avLst/>
            </a:prstGeom>
            <a:ln w="28575" cap="rnd">
              <a:solidFill>
                <a:srgbClr val="168489"/>
              </a:solidFill>
              <a:prstDash val="sysDot"/>
              <a:headEnd type="none" w="sm" len="sm"/>
              <a:tailEnd type="oval" w="med" len="med"/>
            </a:ln>
          </p:spPr>
        </p:cxnSp>
        <p:sp>
          <p:nvSpPr>
            <p:cNvPr id="33" name="Freeform 33">
              <a:extLst>
                <a:ext uri="{FF2B5EF4-FFF2-40B4-BE49-F238E27FC236}">
                  <a16:creationId xmlns:a16="http://schemas.microsoft.com/office/drawing/2014/main" id="{C09839EC-FE04-910D-47B1-10C578C8C5F4}"/>
                </a:ext>
              </a:extLst>
            </p:cNvPr>
            <p:cNvSpPr/>
            <p:nvPr/>
          </p:nvSpPr>
          <p:spPr>
            <a:xfrm>
              <a:off x="10057328" y="2423740"/>
              <a:ext cx="1258821" cy="12585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3200"/>
            </a:p>
          </p:txBody>
        </p:sp>
        <p:sp>
          <p:nvSpPr>
            <p:cNvPr id="34" name="TextBox 34">
              <a:extLst>
                <a:ext uri="{FF2B5EF4-FFF2-40B4-BE49-F238E27FC236}">
                  <a16:creationId xmlns:a16="http://schemas.microsoft.com/office/drawing/2014/main" id="{339212B8-D364-BEBF-013F-84573CB3F885}"/>
                </a:ext>
              </a:extLst>
            </p:cNvPr>
            <p:cNvSpPr txBox="1"/>
            <p:nvPr/>
          </p:nvSpPr>
          <p:spPr>
            <a:xfrm>
              <a:off x="10175344" y="2482731"/>
              <a:ext cx="1022793" cy="1081537"/>
            </a:xfrm>
            <a:prstGeom prst="rect">
              <a:avLst/>
            </a:prstGeom>
          </p:spPr>
          <p:txBody>
            <a:bodyPr lIns="21287" tIns="21287" rIns="21287" bIns="21287" rtlCol="0" anchor="ctr"/>
            <a:lstStyle/>
            <a:p>
              <a:endParaRPr lang="en-US" sz="3200"/>
            </a:p>
          </p:txBody>
        </p:sp>
        <p:sp>
          <p:nvSpPr>
            <p:cNvPr id="44" name="TextBox 52">
              <a:extLst>
                <a:ext uri="{FF2B5EF4-FFF2-40B4-BE49-F238E27FC236}">
                  <a16:creationId xmlns:a16="http://schemas.microsoft.com/office/drawing/2014/main" id="{42F066BC-7F92-29AF-4B87-BA616FDF247C}"/>
                </a:ext>
              </a:extLst>
            </p:cNvPr>
            <p:cNvSpPr txBox="1"/>
            <p:nvPr/>
          </p:nvSpPr>
          <p:spPr>
            <a:xfrm>
              <a:off x="10460673" y="2015615"/>
              <a:ext cx="482292"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53">
              <a:extLst>
                <a:ext uri="{FF2B5EF4-FFF2-40B4-BE49-F238E27FC236}">
                  <a16:creationId xmlns:a16="http://schemas.microsoft.com/office/drawing/2014/main" id="{E4FC3B6F-7977-8EB5-3204-9CD019EC147F}"/>
                </a:ext>
              </a:extLst>
            </p:cNvPr>
            <p:cNvSpPr txBox="1"/>
            <p:nvPr/>
          </p:nvSpPr>
          <p:spPr>
            <a:xfrm>
              <a:off x="9680004" y="4553097"/>
              <a:ext cx="2117199" cy="1114151"/>
            </a:xfrm>
            <a:prstGeom prst="rect">
              <a:avLst/>
            </a:prstGeom>
          </p:spPr>
          <p:txBody>
            <a:bodyPr wrap="square" lIns="0" tIns="0" rIns="0" bIns="0" rtlCol="0" anchor="t">
              <a:spAutoFit/>
            </a:bodyPr>
            <a:lstStyle/>
            <a:p>
              <a:pPr algn="ctr" rtl="1">
                <a:lnSpc>
                  <a:spcPct val="115000"/>
                </a:lnSpc>
              </a:pPr>
              <a:r>
                <a:rPr lang="ar-EG"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الرؤية والرسالة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21" descr="Group brainstorm with solid fill">
              <a:extLst>
                <a:ext uri="{FF2B5EF4-FFF2-40B4-BE49-F238E27FC236}">
                  <a16:creationId xmlns:a16="http://schemas.microsoft.com/office/drawing/2014/main" id="{08B17250-959B-71C9-F858-E7D57A10BFF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8003" y="2507401"/>
              <a:ext cx="1057471" cy="1057213"/>
            </a:xfrm>
            <a:prstGeom prst="rect">
              <a:avLst/>
            </a:prstGeom>
          </p:spPr>
        </p:pic>
      </p:grpSp>
      <p:grpSp>
        <p:nvGrpSpPr>
          <p:cNvPr id="54" name="Group 53">
            <a:extLst>
              <a:ext uri="{FF2B5EF4-FFF2-40B4-BE49-F238E27FC236}">
                <a16:creationId xmlns:a16="http://schemas.microsoft.com/office/drawing/2014/main" id="{D1A24277-4977-F773-664B-AD7010E37459}"/>
              </a:ext>
            </a:extLst>
          </p:cNvPr>
          <p:cNvGrpSpPr/>
          <p:nvPr/>
        </p:nvGrpSpPr>
        <p:grpSpPr>
          <a:xfrm>
            <a:off x="394795" y="1895422"/>
            <a:ext cx="2328431" cy="3771826"/>
            <a:chOff x="394795" y="1895422"/>
            <a:chExt cx="2328431" cy="3771826"/>
          </a:xfrm>
        </p:grpSpPr>
        <p:sp>
          <p:nvSpPr>
            <p:cNvPr id="35" name="Freeform 36">
              <a:extLst>
                <a:ext uri="{FF2B5EF4-FFF2-40B4-BE49-F238E27FC236}">
                  <a16:creationId xmlns:a16="http://schemas.microsoft.com/office/drawing/2014/main" id="{6A9D6D89-3DB9-69F5-9843-229AACC73CF4}"/>
                </a:ext>
              </a:extLst>
            </p:cNvPr>
            <p:cNvSpPr/>
            <p:nvPr/>
          </p:nvSpPr>
          <p:spPr>
            <a:xfrm rot="10800000">
              <a:off x="1400911" y="1895422"/>
              <a:ext cx="579536" cy="801915"/>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3200"/>
            </a:p>
          </p:txBody>
        </p:sp>
        <p:sp>
          <p:nvSpPr>
            <p:cNvPr id="36" name="TextBox 37">
              <a:extLst>
                <a:ext uri="{FF2B5EF4-FFF2-40B4-BE49-F238E27FC236}">
                  <a16:creationId xmlns:a16="http://schemas.microsoft.com/office/drawing/2014/main" id="{4FE46742-D1B6-FF0F-C9F4-996D52812834}"/>
                </a:ext>
              </a:extLst>
            </p:cNvPr>
            <p:cNvSpPr txBox="1"/>
            <p:nvPr/>
          </p:nvSpPr>
          <p:spPr>
            <a:xfrm rot="10800000">
              <a:off x="1400911" y="1895422"/>
              <a:ext cx="579536" cy="839505"/>
            </a:xfrm>
            <a:prstGeom prst="rect">
              <a:avLst/>
            </a:prstGeom>
          </p:spPr>
          <p:txBody>
            <a:bodyPr lIns="21287" tIns="21287" rIns="21287" bIns="21287" rtlCol="0" anchor="ctr"/>
            <a:lstStyle/>
            <a:p>
              <a:endParaRPr lang="en-US" sz="3200"/>
            </a:p>
          </p:txBody>
        </p:sp>
        <p:cxnSp>
          <p:nvCxnSpPr>
            <p:cNvPr id="37" name="AutoShape 38">
              <a:extLst>
                <a:ext uri="{FF2B5EF4-FFF2-40B4-BE49-F238E27FC236}">
                  <a16:creationId xmlns:a16="http://schemas.microsoft.com/office/drawing/2014/main" id="{560A2A3B-93EE-D7CB-434C-87A3EBB6BDBC}"/>
                </a:ext>
              </a:extLst>
            </p:cNvPr>
            <p:cNvCxnSpPr/>
            <p:nvPr/>
          </p:nvCxnSpPr>
          <p:spPr>
            <a:xfrm>
              <a:off x="1690679" y="3667955"/>
              <a:ext cx="0" cy="412587"/>
            </a:xfrm>
            <a:prstGeom prst="line">
              <a:avLst/>
            </a:prstGeom>
            <a:ln w="28575" cap="rnd">
              <a:solidFill>
                <a:srgbClr val="168489"/>
              </a:solidFill>
              <a:prstDash val="sysDot"/>
              <a:headEnd type="none" w="sm" len="sm"/>
              <a:tailEnd type="oval" w="med" len="med"/>
            </a:ln>
          </p:spPr>
        </p:cxnSp>
        <p:sp>
          <p:nvSpPr>
            <p:cNvPr id="38" name="Freeform 41">
              <a:extLst>
                <a:ext uri="{FF2B5EF4-FFF2-40B4-BE49-F238E27FC236}">
                  <a16:creationId xmlns:a16="http://schemas.microsoft.com/office/drawing/2014/main" id="{38A7D7FC-BD2C-45F3-BF8F-E1CB4AD170B2}"/>
                </a:ext>
              </a:extLst>
            </p:cNvPr>
            <p:cNvSpPr/>
            <p:nvPr/>
          </p:nvSpPr>
          <p:spPr>
            <a:xfrm>
              <a:off x="1045797" y="2436074"/>
              <a:ext cx="1258821" cy="12585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3200"/>
            </a:p>
          </p:txBody>
        </p:sp>
        <p:sp>
          <p:nvSpPr>
            <p:cNvPr id="39" name="TextBox 42">
              <a:extLst>
                <a:ext uri="{FF2B5EF4-FFF2-40B4-BE49-F238E27FC236}">
                  <a16:creationId xmlns:a16="http://schemas.microsoft.com/office/drawing/2014/main" id="{B449C774-17D0-B6A3-F74C-DD48C3EEF7C1}"/>
                </a:ext>
              </a:extLst>
            </p:cNvPr>
            <p:cNvSpPr txBox="1"/>
            <p:nvPr/>
          </p:nvSpPr>
          <p:spPr>
            <a:xfrm>
              <a:off x="1163812" y="2495065"/>
              <a:ext cx="1022793" cy="1081537"/>
            </a:xfrm>
            <a:prstGeom prst="rect">
              <a:avLst/>
            </a:prstGeom>
          </p:spPr>
          <p:txBody>
            <a:bodyPr lIns="21287" tIns="21287" rIns="21287" bIns="21287" rtlCol="0" anchor="ctr"/>
            <a:lstStyle/>
            <a:p>
              <a:endParaRPr lang="en-US" sz="3200"/>
            </a:p>
          </p:txBody>
        </p:sp>
        <p:sp>
          <p:nvSpPr>
            <p:cNvPr id="46" name="TextBox 54">
              <a:extLst>
                <a:ext uri="{FF2B5EF4-FFF2-40B4-BE49-F238E27FC236}">
                  <a16:creationId xmlns:a16="http://schemas.microsoft.com/office/drawing/2014/main" id="{EF39350D-D0BA-7FFE-9B62-886D555E192C}"/>
                </a:ext>
              </a:extLst>
            </p:cNvPr>
            <p:cNvSpPr txBox="1"/>
            <p:nvPr/>
          </p:nvSpPr>
          <p:spPr>
            <a:xfrm>
              <a:off x="1400840" y="2015615"/>
              <a:ext cx="482292"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9" name="TextBox 57">
              <a:extLst>
                <a:ext uri="{FF2B5EF4-FFF2-40B4-BE49-F238E27FC236}">
                  <a16:creationId xmlns:a16="http://schemas.microsoft.com/office/drawing/2014/main" id="{D7A34533-D6B1-2F4A-C6AE-6B39461D6FEC}"/>
                </a:ext>
              </a:extLst>
            </p:cNvPr>
            <p:cNvSpPr txBox="1"/>
            <p:nvPr/>
          </p:nvSpPr>
          <p:spPr>
            <a:xfrm>
              <a:off x="394795" y="4553097"/>
              <a:ext cx="2328431" cy="1114151"/>
            </a:xfrm>
            <a:prstGeom prst="rect">
              <a:avLst/>
            </a:prstGeom>
          </p:spPr>
          <p:txBody>
            <a:bodyPr wrap="square" lIns="0" tIns="0" rIns="0" bIns="0" rtlCol="0" anchor="t">
              <a:spAutoFit/>
            </a:bodyPr>
            <a:lstStyle/>
            <a:p>
              <a:pPr algn="ctr" rtl="1">
                <a:lnSpc>
                  <a:spcPct val="115000"/>
                </a:lnSpc>
              </a:pPr>
              <a:r>
                <a:rPr lang="ar-EG"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مؤشرات النجاح وآليّات المتابعة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42" descr="Bar graph with upward trend with solid fill">
              <a:extLst>
                <a:ext uri="{FF2B5EF4-FFF2-40B4-BE49-F238E27FC236}">
                  <a16:creationId xmlns:a16="http://schemas.microsoft.com/office/drawing/2014/main" id="{0CF3F5D8-2E54-7A50-8EE3-DF5EB13EBD0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86561" y="2619091"/>
              <a:ext cx="989649" cy="989408"/>
            </a:xfrm>
            <a:prstGeom prst="rect">
              <a:avLst/>
            </a:prstGeom>
          </p:spPr>
        </p:pic>
      </p:grpSp>
      <p:grpSp>
        <p:nvGrpSpPr>
          <p:cNvPr id="51" name="Group 50">
            <a:extLst>
              <a:ext uri="{FF2B5EF4-FFF2-40B4-BE49-F238E27FC236}">
                <a16:creationId xmlns:a16="http://schemas.microsoft.com/office/drawing/2014/main" id="{769CDB08-E0FB-9BA2-BBE9-1471FBE296AE}"/>
              </a:ext>
            </a:extLst>
          </p:cNvPr>
          <p:cNvGrpSpPr/>
          <p:nvPr/>
        </p:nvGrpSpPr>
        <p:grpSpPr>
          <a:xfrm>
            <a:off x="7417100" y="1883086"/>
            <a:ext cx="2106211" cy="3784162"/>
            <a:chOff x="7417100" y="1883086"/>
            <a:chExt cx="2106211" cy="3784162"/>
          </a:xfrm>
        </p:grpSpPr>
        <p:sp>
          <p:nvSpPr>
            <p:cNvPr id="25" name="Freeform 20">
              <a:extLst>
                <a:ext uri="{FF2B5EF4-FFF2-40B4-BE49-F238E27FC236}">
                  <a16:creationId xmlns:a16="http://schemas.microsoft.com/office/drawing/2014/main" id="{108E61C0-FA8B-0770-46A0-29A56CFE22E0}"/>
                </a:ext>
              </a:extLst>
            </p:cNvPr>
            <p:cNvSpPr/>
            <p:nvPr/>
          </p:nvSpPr>
          <p:spPr>
            <a:xfrm rot="10800000">
              <a:off x="8158346" y="1883086"/>
              <a:ext cx="579536" cy="801915"/>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3200"/>
            </a:p>
          </p:txBody>
        </p:sp>
        <p:sp>
          <p:nvSpPr>
            <p:cNvPr id="26" name="TextBox 21">
              <a:extLst>
                <a:ext uri="{FF2B5EF4-FFF2-40B4-BE49-F238E27FC236}">
                  <a16:creationId xmlns:a16="http://schemas.microsoft.com/office/drawing/2014/main" id="{B7B022F6-8365-294A-8928-ECAE1F05D930}"/>
                </a:ext>
              </a:extLst>
            </p:cNvPr>
            <p:cNvSpPr txBox="1"/>
            <p:nvPr/>
          </p:nvSpPr>
          <p:spPr>
            <a:xfrm rot="10800000">
              <a:off x="8158346" y="1883086"/>
              <a:ext cx="579536" cy="839505"/>
            </a:xfrm>
            <a:prstGeom prst="rect">
              <a:avLst/>
            </a:prstGeom>
          </p:spPr>
          <p:txBody>
            <a:bodyPr lIns="21287" tIns="21287" rIns="21287" bIns="21287" rtlCol="0" anchor="ctr"/>
            <a:lstStyle/>
            <a:p>
              <a:endParaRPr lang="en-US" sz="3200"/>
            </a:p>
          </p:txBody>
        </p:sp>
        <p:cxnSp>
          <p:nvCxnSpPr>
            <p:cNvPr id="27" name="AutoShape 22">
              <a:extLst>
                <a:ext uri="{FF2B5EF4-FFF2-40B4-BE49-F238E27FC236}">
                  <a16:creationId xmlns:a16="http://schemas.microsoft.com/office/drawing/2014/main" id="{950ADB49-BBA6-BCA3-67A5-2FC5A42A9042}"/>
                </a:ext>
              </a:extLst>
            </p:cNvPr>
            <p:cNvCxnSpPr/>
            <p:nvPr/>
          </p:nvCxnSpPr>
          <p:spPr>
            <a:xfrm>
              <a:off x="8448115" y="3655620"/>
              <a:ext cx="0" cy="412587"/>
            </a:xfrm>
            <a:prstGeom prst="line">
              <a:avLst/>
            </a:prstGeom>
            <a:ln w="28575" cap="rnd">
              <a:solidFill>
                <a:schemeClr val="bg1">
                  <a:lumMod val="50000"/>
                </a:schemeClr>
              </a:solidFill>
              <a:prstDash val="sysDot"/>
              <a:headEnd type="none" w="sm" len="sm"/>
              <a:tailEnd type="oval" w="med" len="med"/>
            </a:ln>
          </p:spPr>
        </p:cxnSp>
        <p:sp>
          <p:nvSpPr>
            <p:cNvPr id="28" name="Freeform 25">
              <a:extLst>
                <a:ext uri="{FF2B5EF4-FFF2-40B4-BE49-F238E27FC236}">
                  <a16:creationId xmlns:a16="http://schemas.microsoft.com/office/drawing/2014/main" id="{140B239A-CE13-958C-F6D4-944AA80545C5}"/>
                </a:ext>
              </a:extLst>
            </p:cNvPr>
            <p:cNvSpPr/>
            <p:nvPr/>
          </p:nvSpPr>
          <p:spPr>
            <a:xfrm>
              <a:off x="7803234" y="2423740"/>
              <a:ext cx="1258821" cy="12585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3200"/>
            </a:p>
          </p:txBody>
        </p:sp>
        <p:sp>
          <p:nvSpPr>
            <p:cNvPr id="29" name="TextBox 26">
              <a:extLst>
                <a:ext uri="{FF2B5EF4-FFF2-40B4-BE49-F238E27FC236}">
                  <a16:creationId xmlns:a16="http://schemas.microsoft.com/office/drawing/2014/main" id="{85BEA860-941A-F7BC-8087-4844DBE53C67}"/>
                </a:ext>
              </a:extLst>
            </p:cNvPr>
            <p:cNvSpPr txBox="1"/>
            <p:nvPr/>
          </p:nvSpPr>
          <p:spPr>
            <a:xfrm>
              <a:off x="7921249" y="2482731"/>
              <a:ext cx="1022793" cy="1081537"/>
            </a:xfrm>
            <a:prstGeom prst="rect">
              <a:avLst/>
            </a:prstGeom>
          </p:spPr>
          <p:txBody>
            <a:bodyPr lIns="21287" tIns="21287" rIns="21287" bIns="21287" rtlCol="0" anchor="ctr"/>
            <a:lstStyle/>
            <a:p>
              <a:endParaRPr lang="en-US" sz="3200"/>
            </a:p>
          </p:txBody>
        </p:sp>
        <p:sp>
          <p:nvSpPr>
            <p:cNvPr id="43" name="TextBox 51">
              <a:extLst>
                <a:ext uri="{FF2B5EF4-FFF2-40B4-BE49-F238E27FC236}">
                  <a16:creationId xmlns:a16="http://schemas.microsoft.com/office/drawing/2014/main" id="{93E43FF9-8FB5-6D08-D765-155B174CEFEE}"/>
                </a:ext>
              </a:extLst>
            </p:cNvPr>
            <p:cNvSpPr txBox="1"/>
            <p:nvPr/>
          </p:nvSpPr>
          <p:spPr>
            <a:xfrm>
              <a:off x="8206061" y="2027943"/>
              <a:ext cx="482292"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7" name="TextBox 55">
              <a:extLst>
                <a:ext uri="{FF2B5EF4-FFF2-40B4-BE49-F238E27FC236}">
                  <a16:creationId xmlns:a16="http://schemas.microsoft.com/office/drawing/2014/main" id="{AE38B4E8-382D-5FFB-D802-CD291330DEBB}"/>
                </a:ext>
              </a:extLst>
            </p:cNvPr>
            <p:cNvSpPr txBox="1"/>
            <p:nvPr/>
          </p:nvSpPr>
          <p:spPr>
            <a:xfrm>
              <a:off x="7417100" y="4553097"/>
              <a:ext cx="2106211" cy="1114151"/>
            </a:xfrm>
            <a:prstGeom prst="rect">
              <a:avLst/>
            </a:prstGeom>
          </p:spPr>
          <p:txBody>
            <a:bodyPr wrap="square" lIns="0" tIns="0" rIns="0" bIns="0" rtlCol="0" anchor="t">
              <a:spAutoFit/>
            </a:bodyPr>
            <a:lstStyle/>
            <a:p>
              <a:pPr algn="ctr" rtl="1">
                <a:lnSpc>
                  <a:spcPct val="115000"/>
                </a:lnSpc>
              </a:pPr>
              <a:r>
                <a:rPr lang="ar-EG" sz="32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الأهداف المهنية بمستوياتها المختلفة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2" descr="Bullseye with solid fill">
              <a:extLst>
                <a:ext uri="{FF2B5EF4-FFF2-40B4-BE49-F238E27FC236}">
                  <a16:creationId xmlns:a16="http://schemas.microsoft.com/office/drawing/2014/main" id="{1F62101A-D150-8EDE-70BA-98D8BE56394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900004" y="2544375"/>
              <a:ext cx="1084689" cy="1084424"/>
            </a:xfrm>
            <a:prstGeom prst="rect">
              <a:avLst/>
            </a:prstGeom>
          </p:spPr>
        </p:pic>
      </p:grpSp>
      <p:grpSp>
        <p:nvGrpSpPr>
          <p:cNvPr id="52" name="Group 51">
            <a:extLst>
              <a:ext uri="{FF2B5EF4-FFF2-40B4-BE49-F238E27FC236}">
                <a16:creationId xmlns:a16="http://schemas.microsoft.com/office/drawing/2014/main" id="{B6B123DB-7195-C1D7-4456-DB27AB313041}"/>
              </a:ext>
            </a:extLst>
          </p:cNvPr>
          <p:cNvGrpSpPr/>
          <p:nvPr/>
        </p:nvGrpSpPr>
        <p:grpSpPr>
          <a:xfrm>
            <a:off x="5105492" y="1895422"/>
            <a:ext cx="2068360" cy="3771826"/>
            <a:chOff x="5105492" y="1895422"/>
            <a:chExt cx="2068360" cy="3771826"/>
          </a:xfrm>
        </p:grpSpPr>
        <p:sp>
          <p:nvSpPr>
            <p:cNvPr id="20" name="Freeform 12">
              <a:extLst>
                <a:ext uri="{FF2B5EF4-FFF2-40B4-BE49-F238E27FC236}">
                  <a16:creationId xmlns:a16="http://schemas.microsoft.com/office/drawing/2014/main" id="{E1CC9279-A0E3-CD61-1B7A-2DFD58F3F13C}"/>
                </a:ext>
              </a:extLst>
            </p:cNvPr>
            <p:cNvSpPr/>
            <p:nvPr/>
          </p:nvSpPr>
          <p:spPr>
            <a:xfrm rot="10800000">
              <a:off x="5905868" y="1895422"/>
              <a:ext cx="579536" cy="801915"/>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3200"/>
            </a:p>
          </p:txBody>
        </p:sp>
        <p:sp>
          <p:nvSpPr>
            <p:cNvPr id="21" name="TextBox 13">
              <a:extLst>
                <a:ext uri="{FF2B5EF4-FFF2-40B4-BE49-F238E27FC236}">
                  <a16:creationId xmlns:a16="http://schemas.microsoft.com/office/drawing/2014/main" id="{5F232D59-41F2-C929-5C8D-315A3AD66654}"/>
                </a:ext>
              </a:extLst>
            </p:cNvPr>
            <p:cNvSpPr txBox="1"/>
            <p:nvPr/>
          </p:nvSpPr>
          <p:spPr>
            <a:xfrm rot="10800000">
              <a:off x="5905868" y="1895422"/>
              <a:ext cx="579536" cy="839505"/>
            </a:xfrm>
            <a:prstGeom prst="rect">
              <a:avLst/>
            </a:prstGeom>
          </p:spPr>
          <p:txBody>
            <a:bodyPr lIns="21287" tIns="21287" rIns="21287" bIns="21287" rtlCol="0" anchor="ctr"/>
            <a:lstStyle/>
            <a:p>
              <a:endParaRPr lang="en-US" sz="3200"/>
            </a:p>
          </p:txBody>
        </p:sp>
        <p:cxnSp>
          <p:nvCxnSpPr>
            <p:cNvPr id="22" name="AutoShape 14">
              <a:extLst>
                <a:ext uri="{FF2B5EF4-FFF2-40B4-BE49-F238E27FC236}">
                  <a16:creationId xmlns:a16="http://schemas.microsoft.com/office/drawing/2014/main" id="{87F3CE0B-C909-E3DA-93E9-4876713C641F}"/>
                </a:ext>
              </a:extLst>
            </p:cNvPr>
            <p:cNvCxnSpPr/>
            <p:nvPr/>
          </p:nvCxnSpPr>
          <p:spPr>
            <a:xfrm>
              <a:off x="6195636" y="3667955"/>
              <a:ext cx="0" cy="412587"/>
            </a:xfrm>
            <a:prstGeom prst="line">
              <a:avLst/>
            </a:prstGeom>
            <a:ln w="28575" cap="rnd">
              <a:solidFill>
                <a:srgbClr val="FFD366"/>
              </a:solidFill>
              <a:prstDash val="sysDot"/>
              <a:headEnd type="none" w="sm" len="sm"/>
              <a:tailEnd type="oval" w="med" len="med"/>
            </a:ln>
          </p:spPr>
        </p:cxnSp>
        <p:sp>
          <p:nvSpPr>
            <p:cNvPr id="23" name="Freeform 17">
              <a:extLst>
                <a:ext uri="{FF2B5EF4-FFF2-40B4-BE49-F238E27FC236}">
                  <a16:creationId xmlns:a16="http://schemas.microsoft.com/office/drawing/2014/main" id="{24E71F9C-63EB-878F-D3E1-FC611FD05614}"/>
                </a:ext>
              </a:extLst>
            </p:cNvPr>
            <p:cNvSpPr/>
            <p:nvPr/>
          </p:nvSpPr>
          <p:spPr>
            <a:xfrm>
              <a:off x="5550754" y="2436074"/>
              <a:ext cx="1258821" cy="12585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3200"/>
            </a:p>
          </p:txBody>
        </p:sp>
        <p:sp>
          <p:nvSpPr>
            <p:cNvPr id="24" name="TextBox 18">
              <a:extLst>
                <a:ext uri="{FF2B5EF4-FFF2-40B4-BE49-F238E27FC236}">
                  <a16:creationId xmlns:a16="http://schemas.microsoft.com/office/drawing/2014/main" id="{DC29E1BA-2F83-A27B-899A-578EE840EFC5}"/>
                </a:ext>
              </a:extLst>
            </p:cNvPr>
            <p:cNvSpPr txBox="1"/>
            <p:nvPr/>
          </p:nvSpPr>
          <p:spPr>
            <a:xfrm>
              <a:off x="5668769" y="2495065"/>
              <a:ext cx="1022793" cy="1081537"/>
            </a:xfrm>
            <a:prstGeom prst="rect">
              <a:avLst/>
            </a:prstGeom>
          </p:spPr>
          <p:txBody>
            <a:bodyPr lIns="21287" tIns="21287" rIns="21287" bIns="21287" rtlCol="0" anchor="ctr"/>
            <a:lstStyle/>
            <a:p>
              <a:endParaRPr lang="en-US" sz="3200"/>
            </a:p>
          </p:txBody>
        </p:sp>
        <p:sp>
          <p:nvSpPr>
            <p:cNvPr id="41" name="TextBox 49">
              <a:extLst>
                <a:ext uri="{FF2B5EF4-FFF2-40B4-BE49-F238E27FC236}">
                  <a16:creationId xmlns:a16="http://schemas.microsoft.com/office/drawing/2014/main" id="{67675044-B26C-276A-D049-EB2AF0C5870E}"/>
                </a:ext>
              </a:extLst>
            </p:cNvPr>
            <p:cNvSpPr txBox="1"/>
            <p:nvPr/>
          </p:nvSpPr>
          <p:spPr>
            <a:xfrm>
              <a:off x="5954151" y="2040306"/>
              <a:ext cx="483513"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TextBox 50">
              <a:extLst>
                <a:ext uri="{FF2B5EF4-FFF2-40B4-BE49-F238E27FC236}">
                  <a16:creationId xmlns:a16="http://schemas.microsoft.com/office/drawing/2014/main" id="{16D79FA4-DCB3-B165-30DC-06F824C75AB2}"/>
                </a:ext>
              </a:extLst>
            </p:cNvPr>
            <p:cNvSpPr txBox="1"/>
            <p:nvPr/>
          </p:nvSpPr>
          <p:spPr>
            <a:xfrm>
              <a:off x="5105492" y="4553097"/>
              <a:ext cx="2068360" cy="1114151"/>
            </a:xfrm>
            <a:prstGeom prst="rect">
              <a:avLst/>
            </a:prstGeom>
          </p:spPr>
          <p:txBody>
            <a:bodyPr wrap="square" lIns="0" tIns="0" rIns="0" bIns="0" rtlCol="0" anchor="t">
              <a:spAutoFit/>
            </a:bodyPr>
            <a:lstStyle/>
            <a:p>
              <a:pPr algn="ctr" rtl="1">
                <a:lnSpc>
                  <a:spcPct val="115000"/>
                </a:lnSpc>
              </a:pPr>
              <a:r>
                <a:rPr lang="ar-EG"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تحليل الفجوات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رسم 20" descr="مخطط شريط">
              <a:extLst>
                <a:ext uri="{FF2B5EF4-FFF2-40B4-BE49-F238E27FC236}">
                  <a16:creationId xmlns:a16="http://schemas.microsoft.com/office/drawing/2014/main" id="{B3D3CB9F-7D3C-4A1C-2DF0-B747CADFD4B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727331" y="2594706"/>
              <a:ext cx="989649" cy="989408"/>
            </a:xfrm>
            <a:prstGeom prst="rect">
              <a:avLst/>
            </a:prstGeom>
          </p:spPr>
        </p:pic>
      </p:grpSp>
    </p:spTree>
    <p:extLst>
      <p:ext uri="{BB962C8B-B14F-4D97-AF65-F5344CB8AC3E}">
        <p14:creationId xmlns:p14="http://schemas.microsoft.com/office/powerpoint/2010/main" val="1926152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100F7-E214-601F-7E7B-E4608CA02D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F0121F3-895F-7675-16B5-0FFFC8EA64A8}"/>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توضيحي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21C72A2-306E-139D-B7F9-4017AB27B6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C7680019-3528-E823-DDD0-81FE3615E762}"/>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040822D-F4EA-9D51-EB29-2305B2EBE36D}"/>
              </a:ext>
            </a:extLst>
          </p:cNvPr>
          <p:cNvSpPr txBox="1"/>
          <p:nvPr/>
        </p:nvSpPr>
        <p:spPr>
          <a:xfrm>
            <a:off x="5351489" y="1569128"/>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سارة محاسبة تطمح للعمل كمراقب مالي خلال 4 سنوات. تتضمّن خطة التطوير الوظيفي الخاصة بها:</a:t>
            </a:r>
            <a:endParaRPr lang="en-US"/>
          </a:p>
        </p:txBody>
      </p:sp>
      <p:sp>
        <p:nvSpPr>
          <p:cNvPr id="5" name="TextBox 4">
            <a:extLst>
              <a:ext uri="{FF2B5EF4-FFF2-40B4-BE49-F238E27FC236}">
                <a16:creationId xmlns:a16="http://schemas.microsoft.com/office/drawing/2014/main" id="{784123E5-81E0-F9B5-F33B-FF228C613143}"/>
              </a:ext>
            </a:extLst>
          </p:cNvPr>
          <p:cNvSpPr txBox="1"/>
          <p:nvPr/>
        </p:nvSpPr>
        <p:spPr>
          <a:xfrm>
            <a:off x="5351489" y="4115887"/>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الرؤية: "أن أصبح مراقباً مالياً معتمداً يساهم في تعزيز الأداء المالي للمؤسسات من خلال الحلول المبتكرة والرقابة الفعّالة." </a:t>
            </a:r>
            <a:endParaRPr lang="en-US"/>
          </a:p>
        </p:txBody>
      </p:sp>
      <p:pic>
        <p:nvPicPr>
          <p:cNvPr id="6" name="Picture 5" descr="Career ">
            <a:extLst>
              <a:ext uri="{FF2B5EF4-FFF2-40B4-BE49-F238E27FC236}">
                <a16:creationId xmlns:a16="http://schemas.microsoft.com/office/drawing/2014/main" id="{8A071152-23D8-034F-EF45-EF9D30661E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146053"/>
            <a:ext cx="2894452" cy="2894452"/>
          </a:xfrm>
          <a:prstGeom prst="rect">
            <a:avLst/>
          </a:prstGeom>
          <a:noFill/>
          <a:ln>
            <a:noFill/>
          </a:ln>
        </p:spPr>
      </p:pic>
    </p:spTree>
    <p:extLst>
      <p:ext uri="{BB962C8B-B14F-4D97-AF65-F5344CB8AC3E}">
        <p14:creationId xmlns:p14="http://schemas.microsoft.com/office/powerpoint/2010/main" val="1327843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55692-E95C-F602-9099-3BD2D558FC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CDF73F1-C44D-A5D9-9805-C762B26E705E}"/>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توضيحي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BDC81B3-BD6C-3FD1-E407-5CE4D63BAA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C1602F1C-1F3D-38D5-6783-5BFEFF20E0C6}"/>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6D36369-DE0F-1264-E3A9-D3DEAEEB6538}"/>
              </a:ext>
            </a:extLst>
          </p:cNvPr>
          <p:cNvSpPr txBox="1"/>
          <p:nvPr/>
        </p:nvSpPr>
        <p:spPr>
          <a:xfrm>
            <a:off x="5351489" y="1569128"/>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الأهداف قصيرة المدى:</a:t>
            </a:r>
            <a:endParaRPr lang="en-US" b="1"/>
          </a:p>
          <a:p>
            <a:r>
              <a:rPr lang="ar-SA"/>
              <a:t>- إتمام شهادة </a:t>
            </a:r>
            <a:r>
              <a:rPr lang="en-US"/>
              <a:t>CMA</a:t>
            </a:r>
            <a:r>
              <a:rPr lang="ar-SA"/>
              <a:t> الجزء الأول خلال 6 أشهر.</a:t>
            </a:r>
            <a:endParaRPr lang="en-US"/>
          </a:p>
          <a:p>
            <a:r>
              <a:rPr lang="ar-SA"/>
              <a:t>- حضور 3 ورش عمل في التحليل المالي المتقدّم خلال العام الحالي.</a:t>
            </a:r>
            <a:endParaRPr lang="en-US"/>
          </a:p>
        </p:txBody>
      </p:sp>
      <p:sp>
        <p:nvSpPr>
          <p:cNvPr id="5" name="TextBox 4">
            <a:extLst>
              <a:ext uri="{FF2B5EF4-FFF2-40B4-BE49-F238E27FC236}">
                <a16:creationId xmlns:a16="http://schemas.microsoft.com/office/drawing/2014/main" id="{18E74339-409C-5322-BD50-CA86E91463CC}"/>
              </a:ext>
            </a:extLst>
          </p:cNvPr>
          <p:cNvSpPr txBox="1"/>
          <p:nvPr/>
        </p:nvSpPr>
        <p:spPr>
          <a:xfrm>
            <a:off x="5351489" y="4023360"/>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t>تحليل الفجوات:</a:t>
            </a:r>
            <a:endParaRPr lang="en-US" b="1" dirty="0"/>
          </a:p>
          <a:p>
            <a:r>
              <a:rPr lang="ar-SA" dirty="0"/>
              <a:t>- المهارات التقنية: تعزيز مهارات تحليل البيانات المالية والتنبؤ المالي.</a:t>
            </a:r>
            <a:endParaRPr lang="en-US" dirty="0"/>
          </a:p>
          <a:p>
            <a:r>
              <a:rPr lang="ar-SA" dirty="0"/>
              <a:t>- المهارات الناعمة: تطوير مهارات التواصل والعرض.</a:t>
            </a:r>
            <a:endParaRPr lang="en-US" dirty="0"/>
          </a:p>
          <a:p>
            <a:r>
              <a:rPr lang="ar-SA" dirty="0"/>
              <a:t>- المؤهلات: الحصول على شهادة </a:t>
            </a:r>
            <a:r>
              <a:rPr lang="en-US" dirty="0"/>
              <a:t>CMA</a:t>
            </a:r>
            <a:r>
              <a:rPr lang="ar-SA" dirty="0"/>
              <a:t> كاملة.</a:t>
            </a:r>
            <a:endParaRPr lang="en-US" dirty="0"/>
          </a:p>
        </p:txBody>
      </p:sp>
      <p:pic>
        <p:nvPicPr>
          <p:cNvPr id="6" name="Picture 5" descr="Career ">
            <a:extLst>
              <a:ext uri="{FF2B5EF4-FFF2-40B4-BE49-F238E27FC236}">
                <a16:creationId xmlns:a16="http://schemas.microsoft.com/office/drawing/2014/main" id="{AE32773D-3E79-F637-DB53-AF01334AD31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146053"/>
            <a:ext cx="2894452" cy="2894452"/>
          </a:xfrm>
          <a:prstGeom prst="rect">
            <a:avLst/>
          </a:prstGeom>
          <a:noFill/>
          <a:ln>
            <a:noFill/>
          </a:ln>
        </p:spPr>
      </p:pic>
    </p:spTree>
    <p:extLst>
      <p:ext uri="{BB962C8B-B14F-4D97-AF65-F5344CB8AC3E}">
        <p14:creationId xmlns:p14="http://schemas.microsoft.com/office/powerpoint/2010/main" val="6635152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571CD-3EEC-14A8-3321-942571B50B3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EE43118-34C6-6EAD-95D2-F36695902645}"/>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توضيحي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A5E2FD-4CA7-A725-FCA3-6FE0FDBC17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B02D7529-978B-D8FA-FD2C-B537915457A2}"/>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1F71D7A-B66B-24C3-A160-EDBB772E5D9F}"/>
              </a:ext>
            </a:extLst>
          </p:cNvPr>
          <p:cNvSpPr txBox="1"/>
          <p:nvPr/>
        </p:nvSpPr>
        <p:spPr>
          <a:xfrm>
            <a:off x="5351489" y="977237"/>
            <a:ext cx="6027624" cy="353943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t>الإجراءات والمسارات:</a:t>
            </a:r>
            <a:endParaRPr lang="en-US" b="1" dirty="0"/>
          </a:p>
          <a:p>
            <a:r>
              <a:rPr lang="ar-SA" dirty="0"/>
              <a:t>1. التسجيل في برنامج </a:t>
            </a:r>
            <a:r>
              <a:rPr lang="en-US" dirty="0"/>
              <a:t>CMA</a:t>
            </a:r>
            <a:r>
              <a:rPr lang="ar-SA" dirty="0"/>
              <a:t> وتخصيص 10 ساعات أسبوعياً للدراسة.</a:t>
            </a:r>
            <a:endParaRPr lang="en-US" dirty="0"/>
          </a:p>
          <a:p>
            <a:r>
              <a:rPr lang="ar-SA" dirty="0"/>
              <a:t>2. التطوّع لقيادة مشروع تحسين التقارير المالية في الشركة.</a:t>
            </a:r>
            <a:endParaRPr lang="en-US" dirty="0"/>
          </a:p>
          <a:p>
            <a:r>
              <a:rPr lang="ar-SA" dirty="0"/>
              <a:t>3. حضور دورة تدريبية في برمجية </a:t>
            </a:r>
            <a:r>
              <a:rPr lang="en-US" dirty="0"/>
              <a:t>Power BI</a:t>
            </a:r>
            <a:r>
              <a:rPr lang="ar-SA" dirty="0"/>
              <a:t> لتحليل البيانات المالية.</a:t>
            </a:r>
            <a:endParaRPr lang="en-US" dirty="0"/>
          </a:p>
          <a:p>
            <a:r>
              <a:rPr lang="ar-SA" dirty="0"/>
              <a:t>4. بناء شبكة علاقات مع 5 من المراقبين الماليين خلال المؤتمرات المهنية. </a:t>
            </a:r>
            <a:endParaRPr lang="en-US" dirty="0"/>
          </a:p>
        </p:txBody>
      </p:sp>
      <p:sp>
        <p:nvSpPr>
          <p:cNvPr id="5" name="TextBox 4">
            <a:extLst>
              <a:ext uri="{FF2B5EF4-FFF2-40B4-BE49-F238E27FC236}">
                <a16:creationId xmlns:a16="http://schemas.microsoft.com/office/drawing/2014/main" id="{B369E7F6-A28A-58E0-AF3B-B41258A6D249}"/>
              </a:ext>
            </a:extLst>
          </p:cNvPr>
          <p:cNvSpPr txBox="1"/>
          <p:nvPr/>
        </p:nvSpPr>
        <p:spPr>
          <a:xfrm>
            <a:off x="5351489" y="4516667"/>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مؤشرات النجاح:</a:t>
            </a:r>
            <a:endParaRPr lang="en-US" b="1"/>
          </a:p>
          <a:p>
            <a:r>
              <a:rPr lang="ar-SA"/>
              <a:t>- اجتياز اختبارات </a:t>
            </a:r>
            <a:r>
              <a:rPr lang="en-US"/>
              <a:t>CMA</a:t>
            </a:r>
            <a:r>
              <a:rPr lang="ar-SA"/>
              <a:t>.</a:t>
            </a:r>
            <a:endParaRPr lang="en-US"/>
          </a:p>
          <a:p>
            <a:r>
              <a:rPr lang="ar-SA"/>
              <a:t>- تقييمات إيجابية من المشرف على مشروع تحسين التقارير.</a:t>
            </a:r>
            <a:endParaRPr lang="en-US"/>
          </a:p>
          <a:p>
            <a:r>
              <a:rPr lang="ar-SA"/>
              <a:t>- زيادة عدد المهام التحليلية الموكلة إليها.</a:t>
            </a:r>
            <a:endParaRPr lang="en-US"/>
          </a:p>
        </p:txBody>
      </p:sp>
      <p:pic>
        <p:nvPicPr>
          <p:cNvPr id="6" name="Picture 5" descr="Career ">
            <a:extLst>
              <a:ext uri="{FF2B5EF4-FFF2-40B4-BE49-F238E27FC236}">
                <a16:creationId xmlns:a16="http://schemas.microsoft.com/office/drawing/2014/main" id="{6AA1A114-EE16-18D5-272B-899FE762FA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146053"/>
            <a:ext cx="2894452" cy="2894452"/>
          </a:xfrm>
          <a:prstGeom prst="rect">
            <a:avLst/>
          </a:prstGeom>
          <a:noFill/>
          <a:ln>
            <a:noFill/>
          </a:ln>
        </p:spPr>
      </p:pic>
    </p:spTree>
    <p:extLst>
      <p:ext uri="{BB962C8B-B14F-4D97-AF65-F5344CB8AC3E}">
        <p14:creationId xmlns:p14="http://schemas.microsoft.com/office/powerpoint/2010/main" val="2282819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3D0F-8C0B-A704-98E9-69B5600CEA51}"/>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86143CFB-3995-FD0B-0AA5-EF613F57BFA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0BBDCA5C-5FC1-FFAE-46F8-91F31567783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a16="http://schemas.microsoft.com/office/drawing/2014/main" id="{415A39AA-EA0E-6F14-6DE4-D549106193A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7BF28F6-6F35-6F46-D161-B6B34E098A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816900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FB18B-4FF1-CAF2-3F7A-7114D9CB7F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79E12E0-755E-F3DB-BE74-32D476DFBA02}"/>
              </a:ext>
            </a:extLst>
          </p:cNvPr>
          <p:cNvSpPr txBox="1"/>
          <p:nvPr/>
        </p:nvSpPr>
        <p:spPr>
          <a:xfrm>
            <a:off x="2779494" y="-10744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تطوير الذات المستمرة والتعلّم المهني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82C3E29-A229-8D1A-0075-950337819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F65416A4-FD00-8839-5133-9CACA6D1B890}"/>
              </a:ext>
            </a:extLst>
          </p:cNvPr>
          <p:cNvSpPr/>
          <p:nvPr/>
        </p:nvSpPr>
        <p:spPr>
          <a:xfrm rot="4768334">
            <a:off x="-5297135"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Career ">
            <a:extLst>
              <a:ext uri="{FF2B5EF4-FFF2-40B4-BE49-F238E27FC236}">
                <a16:creationId xmlns:a16="http://schemas.microsoft.com/office/drawing/2014/main" id="{813AE1AD-3BA6-9794-5673-71F6D90046F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1014" y="1146053"/>
            <a:ext cx="2894452" cy="2894452"/>
          </a:xfrm>
          <a:prstGeom prst="rect">
            <a:avLst/>
          </a:prstGeom>
          <a:noFill/>
          <a:ln>
            <a:noFill/>
          </a:ln>
        </p:spPr>
      </p:pic>
      <p:sp>
        <p:nvSpPr>
          <p:cNvPr id="3" name="TextBox 2">
            <a:extLst>
              <a:ext uri="{FF2B5EF4-FFF2-40B4-BE49-F238E27FC236}">
                <a16:creationId xmlns:a16="http://schemas.microsoft.com/office/drawing/2014/main" id="{2E69C68F-8DC0-BF50-2DE6-55047A364526}"/>
              </a:ext>
            </a:extLst>
          </p:cNvPr>
          <p:cNvSpPr txBox="1"/>
          <p:nvPr/>
        </p:nvSpPr>
        <p:spPr>
          <a:xfrm>
            <a:off x="5535526" y="2460693"/>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اقتصاد المعرفة الحالي، أصبح التعلّم المستمر ضرورة مهنية وليس ترفاً. وفقاً لتقرير صادر عن منظمة العمل الدولية، فإنّ متوسط "نصف عمر المهارة" (الوقت الذي تستغرقه المهارة لتفقد نصف قيمتها) انخفض من 30 سنة في الثمانينات إلى أقل من 5 سنوات اليوم، وأقل من سنتين في بعض القطاعات التقنية</a:t>
            </a:r>
            <a:endParaRPr lang="en-US" dirty="0"/>
          </a:p>
        </p:txBody>
      </p:sp>
      <p:sp>
        <p:nvSpPr>
          <p:cNvPr id="7" name="Rectangle: Rounded Corners 6">
            <a:extLst>
              <a:ext uri="{FF2B5EF4-FFF2-40B4-BE49-F238E27FC236}">
                <a16:creationId xmlns:a16="http://schemas.microsoft.com/office/drawing/2014/main" id="{1AA98915-4C09-DEA8-FF1F-9E485FA2BE8F}"/>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elf confidence ">
            <a:extLst>
              <a:ext uri="{FF2B5EF4-FFF2-40B4-BE49-F238E27FC236}">
                <a16:creationId xmlns:a16="http://schemas.microsoft.com/office/drawing/2014/main" id="{E96093BB-2D6B-0A71-9E23-0C15671F074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2352" y="1837372"/>
            <a:ext cx="3877628" cy="3877628"/>
          </a:xfrm>
          <a:prstGeom prst="rect">
            <a:avLst/>
          </a:prstGeom>
          <a:noFill/>
          <a:ln>
            <a:noFill/>
          </a:ln>
        </p:spPr>
      </p:pic>
    </p:spTree>
    <p:extLst>
      <p:ext uri="{BB962C8B-B14F-4D97-AF65-F5344CB8AC3E}">
        <p14:creationId xmlns:p14="http://schemas.microsoft.com/office/powerpoint/2010/main" val="26691529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B7591-5353-CBEA-43A7-3548AA30C0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DF43DF-26A0-430D-04D2-2B70A437EB0F}"/>
              </a:ext>
            </a:extLst>
          </p:cNvPr>
          <p:cNvSpPr txBox="1"/>
          <p:nvPr/>
        </p:nvSpPr>
        <p:spPr>
          <a:xfrm>
            <a:off x="2779494" y="-10744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تطوير الذات المستمرة والتعلّم المهني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4778AA-6174-8F26-39E4-400763D8A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Rectangle: Rounded Corners 6">
            <a:extLst>
              <a:ext uri="{FF2B5EF4-FFF2-40B4-BE49-F238E27FC236}">
                <a16:creationId xmlns:a16="http://schemas.microsoft.com/office/drawing/2014/main" id="{EB64B289-8046-E8C5-AADB-0EE84328895E}"/>
              </a:ext>
            </a:extLst>
          </p:cNvPr>
          <p:cNvSpPr/>
          <p:nvPr/>
        </p:nvSpPr>
        <p:spPr>
          <a:xfrm rot="1800000">
            <a:off x="-7895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elf confidence ">
            <a:extLst>
              <a:ext uri="{FF2B5EF4-FFF2-40B4-BE49-F238E27FC236}">
                <a16:creationId xmlns:a16="http://schemas.microsoft.com/office/drawing/2014/main" id="{AD1EC95E-7C99-AE7D-4EF9-646937B2B9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1648" y="1837372"/>
            <a:ext cx="3877628" cy="3877628"/>
          </a:xfrm>
          <a:prstGeom prst="rect">
            <a:avLst/>
          </a:prstGeom>
          <a:noFill/>
          <a:ln>
            <a:noFill/>
          </a:ln>
        </p:spPr>
      </p:pic>
      <p:sp>
        <p:nvSpPr>
          <p:cNvPr id="4" name="TextBox 3">
            <a:extLst>
              <a:ext uri="{FF2B5EF4-FFF2-40B4-BE49-F238E27FC236}">
                <a16:creationId xmlns:a16="http://schemas.microsoft.com/office/drawing/2014/main" id="{4CDC3824-0C25-E3D0-6788-EE3B4091186D}"/>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التعلّم المستمر:</a:t>
            </a:r>
            <a:endParaRPr lang="en-US"/>
          </a:p>
        </p:txBody>
      </p:sp>
      <p:grpSp>
        <p:nvGrpSpPr>
          <p:cNvPr id="11" name="Group 10">
            <a:extLst>
              <a:ext uri="{FF2B5EF4-FFF2-40B4-BE49-F238E27FC236}">
                <a16:creationId xmlns:a16="http://schemas.microsoft.com/office/drawing/2014/main" id="{FC407A93-4997-7725-42BE-7E109010CF20}"/>
              </a:ext>
            </a:extLst>
          </p:cNvPr>
          <p:cNvGrpSpPr/>
          <p:nvPr/>
        </p:nvGrpSpPr>
        <p:grpSpPr>
          <a:xfrm>
            <a:off x="391177" y="2533698"/>
            <a:ext cx="2744342" cy="2743202"/>
            <a:chOff x="0" y="0"/>
            <a:chExt cx="1432998" cy="1432999"/>
          </a:xfrm>
        </p:grpSpPr>
        <p:grpSp>
          <p:nvGrpSpPr>
            <p:cNvPr id="29" name="Group 28">
              <a:extLst>
                <a:ext uri="{FF2B5EF4-FFF2-40B4-BE49-F238E27FC236}">
                  <a16:creationId xmlns:a16="http://schemas.microsoft.com/office/drawing/2014/main" id="{909157E8-B60F-3807-7871-755F5B2E276E}"/>
                </a:ext>
              </a:extLst>
            </p:cNvPr>
            <p:cNvGrpSpPr/>
            <p:nvPr/>
          </p:nvGrpSpPr>
          <p:grpSpPr>
            <a:xfrm>
              <a:off x="0" y="0"/>
              <a:ext cx="1432998" cy="1432999"/>
              <a:chOff x="0" y="0"/>
              <a:chExt cx="1714500" cy="1714500"/>
            </a:xfrm>
          </p:grpSpPr>
          <p:sp>
            <p:nvSpPr>
              <p:cNvPr id="31" name="Rectangle: Diagonal Corners Rounded 30">
                <a:extLst>
                  <a:ext uri="{FF2B5EF4-FFF2-40B4-BE49-F238E27FC236}">
                    <a16:creationId xmlns:a16="http://schemas.microsoft.com/office/drawing/2014/main" id="{D55A9826-5CDB-2A27-5878-73D6C34B4C85}"/>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DA477119-C471-FCFE-51AC-EF2DDCE40E62}"/>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0" name="TextBox 4101">
              <a:extLst>
                <a:ext uri="{FF2B5EF4-FFF2-40B4-BE49-F238E27FC236}">
                  <a16:creationId xmlns:a16="http://schemas.microsoft.com/office/drawing/2014/main" id="{1D91B27C-CA1F-EC36-D24F-EC34B3B4ADB9}"/>
                </a:ext>
              </a:extLst>
            </p:cNvPr>
            <p:cNvSpPr txBox="1"/>
            <p:nvPr/>
          </p:nvSpPr>
          <p:spPr>
            <a:xfrm>
              <a:off x="38420" y="583874"/>
              <a:ext cx="1355724" cy="409575"/>
            </a:xfrm>
            <a:prstGeom prst="rect">
              <a:avLst/>
            </a:prstGeom>
            <a:noFill/>
          </p:spPr>
          <p:txBody>
            <a:bodyPr wrap="square" rtlCol="0">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التجريبي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55A3C79B-AA0B-7DBA-39C8-B153EAC73E62}"/>
              </a:ext>
            </a:extLst>
          </p:cNvPr>
          <p:cNvGrpSpPr/>
          <p:nvPr/>
        </p:nvGrpSpPr>
        <p:grpSpPr>
          <a:xfrm>
            <a:off x="6168045" y="2533698"/>
            <a:ext cx="2744342" cy="2743202"/>
            <a:chOff x="3016476" y="0"/>
            <a:chExt cx="1432998" cy="1432999"/>
          </a:xfrm>
        </p:grpSpPr>
        <p:grpSp>
          <p:nvGrpSpPr>
            <p:cNvPr id="25" name="Group 24">
              <a:extLst>
                <a:ext uri="{FF2B5EF4-FFF2-40B4-BE49-F238E27FC236}">
                  <a16:creationId xmlns:a16="http://schemas.microsoft.com/office/drawing/2014/main" id="{2D7C5827-7638-8326-B2CC-BACB9A86109F}"/>
                </a:ext>
              </a:extLst>
            </p:cNvPr>
            <p:cNvGrpSpPr/>
            <p:nvPr/>
          </p:nvGrpSpPr>
          <p:grpSpPr>
            <a:xfrm>
              <a:off x="3016476" y="0"/>
              <a:ext cx="1432998" cy="1432999"/>
              <a:chOff x="3016478" y="0"/>
              <a:chExt cx="1714500" cy="1714500"/>
            </a:xfrm>
          </p:grpSpPr>
          <p:sp>
            <p:nvSpPr>
              <p:cNvPr id="27" name="Rectangle: Diagonal Corners Rounded 26">
                <a:extLst>
                  <a:ext uri="{FF2B5EF4-FFF2-40B4-BE49-F238E27FC236}">
                    <a16:creationId xmlns:a16="http://schemas.microsoft.com/office/drawing/2014/main" id="{C0847765-3400-AAAE-5242-A0B10B9950B1}"/>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B56C905C-19AA-0164-DD05-0C3952CD3FFA}"/>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6" name="TextBox 67">
              <a:extLst>
                <a:ext uri="{FF2B5EF4-FFF2-40B4-BE49-F238E27FC236}">
                  <a16:creationId xmlns:a16="http://schemas.microsoft.com/office/drawing/2014/main" id="{7DFEB646-0373-3DD9-2250-77144B0B8044}"/>
                </a:ext>
              </a:extLst>
            </p:cNvPr>
            <p:cNvSpPr txBox="1"/>
            <p:nvPr/>
          </p:nvSpPr>
          <p:spPr>
            <a:xfrm>
              <a:off x="3054534" y="586239"/>
              <a:ext cx="1355724" cy="814420"/>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غير الرسمي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67F59470-2717-8A92-015D-7C958095E4D1}"/>
              </a:ext>
            </a:extLst>
          </p:cNvPr>
          <p:cNvGrpSpPr/>
          <p:nvPr/>
        </p:nvGrpSpPr>
        <p:grpSpPr>
          <a:xfrm>
            <a:off x="3279611" y="2533698"/>
            <a:ext cx="2744342" cy="2743202"/>
            <a:chOff x="1508238" y="0"/>
            <a:chExt cx="1432998" cy="1432999"/>
          </a:xfrm>
        </p:grpSpPr>
        <p:grpSp>
          <p:nvGrpSpPr>
            <p:cNvPr id="21" name="Group 20">
              <a:extLst>
                <a:ext uri="{FF2B5EF4-FFF2-40B4-BE49-F238E27FC236}">
                  <a16:creationId xmlns:a16="http://schemas.microsoft.com/office/drawing/2014/main" id="{173A56A0-0E38-98B0-BB1F-031000396F5F}"/>
                </a:ext>
              </a:extLst>
            </p:cNvPr>
            <p:cNvGrpSpPr/>
            <p:nvPr/>
          </p:nvGrpSpPr>
          <p:grpSpPr>
            <a:xfrm>
              <a:off x="1508238" y="0"/>
              <a:ext cx="1432998" cy="1432999"/>
              <a:chOff x="1508239" y="0"/>
              <a:chExt cx="1714500" cy="1714500"/>
            </a:xfrm>
          </p:grpSpPr>
          <p:sp>
            <p:nvSpPr>
              <p:cNvPr id="23" name="Rectangle: Diagonal Corners Rounded 22">
                <a:extLst>
                  <a:ext uri="{FF2B5EF4-FFF2-40B4-BE49-F238E27FC236}">
                    <a16:creationId xmlns:a16="http://schemas.microsoft.com/office/drawing/2014/main" id="{0F3F30ED-F574-5C92-DB63-D5905393713B}"/>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61113A68-AD3D-CA40-7B29-56A882543DFA}"/>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2" name="TextBox 71">
              <a:extLst>
                <a:ext uri="{FF2B5EF4-FFF2-40B4-BE49-F238E27FC236}">
                  <a16:creationId xmlns:a16="http://schemas.microsoft.com/office/drawing/2014/main" id="{27B87EC2-752C-C5DE-FB02-ACB8F5AE2CCE}"/>
                </a:ext>
              </a:extLst>
            </p:cNvPr>
            <p:cNvSpPr txBox="1"/>
            <p:nvPr/>
          </p:nvSpPr>
          <p:spPr>
            <a:xfrm>
              <a:off x="1546622" y="583874"/>
              <a:ext cx="1355724" cy="409575"/>
            </a:xfrm>
            <a:prstGeom prst="rect">
              <a:avLst/>
            </a:prstGeom>
            <a:noFill/>
          </p:spPr>
          <p:txBody>
            <a:bodyPr wrap="square" rtlCol="0">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الاجتماعي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79987E51-6E36-431E-8B55-8ABFC24F5FF5}"/>
              </a:ext>
            </a:extLst>
          </p:cNvPr>
          <p:cNvGrpSpPr/>
          <p:nvPr/>
        </p:nvGrpSpPr>
        <p:grpSpPr>
          <a:xfrm>
            <a:off x="9056481" y="2533698"/>
            <a:ext cx="2744342" cy="2743202"/>
            <a:chOff x="4524715" y="0"/>
            <a:chExt cx="1432998" cy="1432999"/>
          </a:xfrm>
        </p:grpSpPr>
        <p:grpSp>
          <p:nvGrpSpPr>
            <p:cNvPr id="17" name="Group 16">
              <a:extLst>
                <a:ext uri="{FF2B5EF4-FFF2-40B4-BE49-F238E27FC236}">
                  <a16:creationId xmlns:a16="http://schemas.microsoft.com/office/drawing/2014/main" id="{FE589F83-55B4-3C5A-3C1C-9E86AD67EC8F}"/>
                </a:ext>
              </a:extLst>
            </p:cNvPr>
            <p:cNvGrpSpPr/>
            <p:nvPr/>
          </p:nvGrpSpPr>
          <p:grpSpPr>
            <a:xfrm>
              <a:off x="4524715" y="0"/>
              <a:ext cx="1432998" cy="1432999"/>
              <a:chOff x="4524717" y="0"/>
              <a:chExt cx="1714500" cy="1714500"/>
            </a:xfrm>
          </p:grpSpPr>
          <p:sp>
            <p:nvSpPr>
              <p:cNvPr id="19" name="Rectangle: Diagonal Corners Rounded 18">
                <a:extLst>
                  <a:ext uri="{FF2B5EF4-FFF2-40B4-BE49-F238E27FC236}">
                    <a16:creationId xmlns:a16="http://schemas.microsoft.com/office/drawing/2014/main" id="{84843D35-D42E-FAB5-1AFA-3D17F2C188C8}"/>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id="{16DFE846-C281-BBF2-EC62-AB550371678D}"/>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TextBox 4142">
              <a:extLst>
                <a:ext uri="{FF2B5EF4-FFF2-40B4-BE49-F238E27FC236}">
                  <a16:creationId xmlns:a16="http://schemas.microsoft.com/office/drawing/2014/main" id="{356F681D-2D8D-4EC7-F6AC-AB349FFBA35A}"/>
                </a:ext>
              </a:extLst>
            </p:cNvPr>
            <p:cNvSpPr txBox="1"/>
            <p:nvPr/>
          </p:nvSpPr>
          <p:spPr>
            <a:xfrm>
              <a:off x="4563026" y="583874"/>
              <a:ext cx="1355724" cy="409575"/>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الرسمي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38540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40B74-AA08-ACFA-6096-34F5989AC18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9AFC3FB-97D0-5AB3-79F5-EA470CD93409}"/>
              </a:ext>
            </a:extLst>
          </p:cNvPr>
          <p:cNvSpPr txBox="1"/>
          <p:nvPr/>
        </p:nvSpPr>
        <p:spPr>
          <a:xfrm>
            <a:off x="2779494" y="-10744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تطوير الذات المستمرة والتعلّم المهني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9B3C1B-7AD0-11D4-4C63-E56634BA08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0513B7AC-C08B-C614-2932-3A7D95E5D4E9}"/>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نموذج 70:20:10 للتعلّم المهني:</a:t>
            </a:r>
            <a:endParaRPr lang="en-US"/>
          </a:p>
        </p:txBody>
      </p:sp>
      <p:sp>
        <p:nvSpPr>
          <p:cNvPr id="2" name="TextBox 1">
            <a:extLst>
              <a:ext uri="{FF2B5EF4-FFF2-40B4-BE49-F238E27FC236}">
                <a16:creationId xmlns:a16="http://schemas.microsoft.com/office/drawing/2014/main" id="{EA4DB2A9-33F9-D329-E300-B58E712FB16D}"/>
              </a:ext>
            </a:extLst>
          </p:cNvPr>
          <p:cNvSpPr txBox="1"/>
          <p:nvPr/>
        </p:nvSpPr>
        <p:spPr>
          <a:xfrm>
            <a:off x="5351489" y="1995386"/>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طوّرت شركة </a:t>
            </a:r>
            <a:r>
              <a:rPr lang="en-US"/>
              <a:t>Center for Creative Leadership</a:t>
            </a:r>
            <a:r>
              <a:rPr lang="ar-SA"/>
              <a:t> هذا النموذج الذي يقترح أنّ:</a:t>
            </a:r>
            <a:endParaRPr lang="en-US"/>
          </a:p>
        </p:txBody>
      </p:sp>
      <p:pic>
        <p:nvPicPr>
          <p:cNvPr id="5" name="Picture 4" descr="Education ">
            <a:extLst>
              <a:ext uri="{FF2B5EF4-FFF2-40B4-BE49-F238E27FC236}">
                <a16:creationId xmlns:a16="http://schemas.microsoft.com/office/drawing/2014/main" id="{8C2EEDD4-33AD-663F-04A3-4CABD917F16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7366" y="2188844"/>
            <a:ext cx="3564255" cy="3564255"/>
          </a:xfrm>
          <a:prstGeom prst="rect">
            <a:avLst/>
          </a:prstGeom>
          <a:noFill/>
          <a:ln>
            <a:noFill/>
          </a:ln>
        </p:spPr>
      </p:pic>
      <p:sp>
        <p:nvSpPr>
          <p:cNvPr id="6" name="TextBox 5">
            <a:extLst>
              <a:ext uri="{FF2B5EF4-FFF2-40B4-BE49-F238E27FC236}">
                <a16:creationId xmlns:a16="http://schemas.microsoft.com/office/drawing/2014/main" id="{EDA9F90A-4E9A-CAE4-A423-F9F61BD6E030}"/>
              </a:ext>
            </a:extLst>
          </p:cNvPr>
          <p:cNvSpPr txBox="1"/>
          <p:nvPr/>
        </p:nvSpPr>
        <p:spPr>
          <a:xfrm>
            <a:off x="5014452" y="33269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70% من التعلّم المهني يأتي من تجارب العمل والمهام الصعبة</a:t>
            </a:r>
            <a:endParaRPr lang="en-US" dirty="0"/>
          </a:p>
        </p:txBody>
      </p:sp>
      <p:sp>
        <p:nvSpPr>
          <p:cNvPr id="12" name="TextBox 11">
            <a:extLst>
              <a:ext uri="{FF2B5EF4-FFF2-40B4-BE49-F238E27FC236}">
                <a16:creationId xmlns:a16="http://schemas.microsoft.com/office/drawing/2014/main" id="{33A0AF15-8D55-5DE2-FC7A-4C7BD8BCF88F}"/>
              </a:ext>
            </a:extLst>
          </p:cNvPr>
          <p:cNvSpPr txBox="1"/>
          <p:nvPr/>
        </p:nvSpPr>
        <p:spPr>
          <a:xfrm>
            <a:off x="5014452" y="425785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 من التعلّم يأتي من العلاقات والتفاعل مع الآخرين (التوجيه، التغذية الراجعة).</a:t>
            </a:r>
            <a:endParaRPr lang="en-US" dirty="0"/>
          </a:p>
        </p:txBody>
      </p:sp>
      <p:sp>
        <p:nvSpPr>
          <p:cNvPr id="33" name="TextBox 32">
            <a:extLst>
              <a:ext uri="{FF2B5EF4-FFF2-40B4-BE49-F238E27FC236}">
                <a16:creationId xmlns:a16="http://schemas.microsoft.com/office/drawing/2014/main" id="{7D6FCDD9-2E82-2CCD-1C7C-32E52EF2F2C2}"/>
              </a:ext>
            </a:extLst>
          </p:cNvPr>
          <p:cNvSpPr txBox="1"/>
          <p:nvPr/>
        </p:nvSpPr>
        <p:spPr>
          <a:xfrm>
            <a:off x="5014452" y="564973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10% فقط من التعلّم يأتي من التدريب الرسمي والقراءة</a:t>
            </a:r>
            <a:endParaRPr lang="en-US" dirty="0"/>
          </a:p>
        </p:txBody>
      </p:sp>
    </p:spTree>
    <p:extLst>
      <p:ext uri="{BB962C8B-B14F-4D97-AF65-F5344CB8AC3E}">
        <p14:creationId xmlns:p14="http://schemas.microsoft.com/office/powerpoint/2010/main" val="2170479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6" grpId="0"/>
      <p:bldP spid="12" grpId="0"/>
      <p:bldP spid="3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4DC81-2A3A-FEF4-B9DA-5A2922BF37F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EFFEF8-6216-E923-69CD-B91BB6C19341}"/>
              </a:ext>
            </a:extLst>
          </p:cNvPr>
          <p:cNvSpPr txBox="1"/>
          <p:nvPr/>
        </p:nvSpPr>
        <p:spPr>
          <a:xfrm>
            <a:off x="2779494" y="-10744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تطوير الذات المستمرة والتعلّم المهني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C31CF40-9695-D2DF-035D-99EA050C6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A0E32917-E8DE-8424-F6BD-B59F8C9172EE}"/>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تطبيق عملي:</a:t>
            </a:r>
            <a:endParaRPr lang="en-US" dirty="0"/>
          </a:p>
        </p:txBody>
      </p:sp>
      <p:sp>
        <p:nvSpPr>
          <p:cNvPr id="2" name="TextBox 1">
            <a:extLst>
              <a:ext uri="{FF2B5EF4-FFF2-40B4-BE49-F238E27FC236}">
                <a16:creationId xmlns:a16="http://schemas.microsoft.com/office/drawing/2014/main" id="{08958163-9F83-55C0-6F14-F04EF492DDA5}"/>
              </a:ext>
            </a:extLst>
          </p:cNvPr>
          <p:cNvSpPr txBox="1"/>
          <p:nvPr/>
        </p:nvSpPr>
        <p:spPr>
          <a:xfrm>
            <a:off x="5351489" y="1995386"/>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لتطبيق نموذج 70:20:10، يمكنك: </a:t>
            </a:r>
            <a:endParaRPr lang="en-US"/>
          </a:p>
        </p:txBody>
      </p:sp>
      <p:pic>
        <p:nvPicPr>
          <p:cNvPr id="5" name="Picture 4" descr="Education ">
            <a:extLst>
              <a:ext uri="{FF2B5EF4-FFF2-40B4-BE49-F238E27FC236}">
                <a16:creationId xmlns:a16="http://schemas.microsoft.com/office/drawing/2014/main" id="{2E3644E6-9AB1-B35C-C721-8831D2D0D94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22434" y="2188844"/>
            <a:ext cx="3564255" cy="3564255"/>
          </a:xfrm>
          <a:prstGeom prst="rect">
            <a:avLst/>
          </a:prstGeom>
          <a:noFill/>
          <a:ln>
            <a:noFill/>
          </a:ln>
        </p:spPr>
      </p:pic>
      <p:sp>
        <p:nvSpPr>
          <p:cNvPr id="6" name="TextBox 5">
            <a:extLst>
              <a:ext uri="{FF2B5EF4-FFF2-40B4-BE49-F238E27FC236}">
                <a16:creationId xmlns:a16="http://schemas.microsoft.com/office/drawing/2014/main" id="{CABA22A6-13C2-2131-2F10-A1ECA9900094}"/>
              </a:ext>
            </a:extLst>
          </p:cNvPr>
          <p:cNvSpPr txBox="1"/>
          <p:nvPr/>
        </p:nvSpPr>
        <p:spPr>
          <a:xfrm>
            <a:off x="5014452" y="289610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70%: التطوّع لقيادة مشروع جديد، أو طلب مهام تحدّي تتجاوز مسؤولياتك الحالية</a:t>
            </a:r>
            <a:endParaRPr lang="en-US" dirty="0"/>
          </a:p>
        </p:txBody>
      </p:sp>
      <p:sp>
        <p:nvSpPr>
          <p:cNvPr id="12" name="TextBox 11">
            <a:extLst>
              <a:ext uri="{FF2B5EF4-FFF2-40B4-BE49-F238E27FC236}">
                <a16:creationId xmlns:a16="http://schemas.microsoft.com/office/drawing/2014/main" id="{8AC75903-1B2A-180C-4E2A-D286AE657AA7}"/>
              </a:ext>
            </a:extLst>
          </p:cNvPr>
          <p:cNvSpPr txBox="1"/>
          <p:nvPr/>
        </p:nvSpPr>
        <p:spPr>
          <a:xfrm>
            <a:off x="5014452" y="425785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 تحديد موجّه مهني (</a:t>
            </a:r>
            <a:r>
              <a:rPr lang="en-US"/>
              <a:t>Mentor</a:t>
            </a:r>
            <a:r>
              <a:rPr lang="ar-SA"/>
              <a:t>) أو مدرّب (</a:t>
            </a:r>
            <a:r>
              <a:rPr lang="en-US"/>
              <a:t>Coach</a:t>
            </a:r>
            <a:r>
              <a:rPr lang="ar-SA"/>
              <a:t>) والاجتماع معه بانتظام</a:t>
            </a:r>
            <a:endParaRPr lang="en-US" dirty="0"/>
          </a:p>
        </p:txBody>
      </p:sp>
      <p:sp>
        <p:nvSpPr>
          <p:cNvPr id="33" name="TextBox 32">
            <a:extLst>
              <a:ext uri="{FF2B5EF4-FFF2-40B4-BE49-F238E27FC236}">
                <a16:creationId xmlns:a16="http://schemas.microsoft.com/office/drawing/2014/main" id="{40F744CA-8F76-12F0-3EFE-FC359F114A9F}"/>
              </a:ext>
            </a:extLst>
          </p:cNvPr>
          <p:cNvSpPr txBox="1"/>
          <p:nvPr/>
        </p:nvSpPr>
        <p:spPr>
          <a:xfrm>
            <a:off x="5014452" y="564973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10%: الالتحاق بدورة تدريبية مركّزة في مهارة محدّدة تحتاجها</a:t>
            </a:r>
            <a:endParaRPr lang="en-US" dirty="0"/>
          </a:p>
        </p:txBody>
      </p:sp>
      <p:pic>
        <p:nvPicPr>
          <p:cNvPr id="3" name="Picture 2" descr="Training ">
            <a:extLst>
              <a:ext uri="{FF2B5EF4-FFF2-40B4-BE49-F238E27FC236}">
                <a16:creationId xmlns:a16="http://schemas.microsoft.com/office/drawing/2014/main" id="{3B83E2A5-9C25-86E7-1415-E5D881BFB0A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0550" y="1995386"/>
            <a:ext cx="3564255" cy="3564255"/>
          </a:xfrm>
          <a:prstGeom prst="rect">
            <a:avLst/>
          </a:prstGeom>
          <a:noFill/>
          <a:ln>
            <a:noFill/>
          </a:ln>
        </p:spPr>
      </p:pic>
    </p:spTree>
    <p:extLst>
      <p:ext uri="{BB962C8B-B14F-4D97-AF65-F5344CB8AC3E}">
        <p14:creationId xmlns:p14="http://schemas.microsoft.com/office/powerpoint/2010/main" val="33987630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6" grpId="0"/>
      <p:bldP spid="12" grpId="0"/>
      <p:bldP spid="3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890F5-6D1C-E2DD-39BD-7E4684BAC43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3ACC422-0E46-9064-6A22-F37C11A8AB41}"/>
              </a:ext>
            </a:extLst>
          </p:cNvPr>
          <p:cNvSpPr txBox="1"/>
          <p:nvPr/>
        </p:nvSpPr>
        <p:spPr>
          <a:xfrm>
            <a:off x="2779494" y="-16459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استراتيجيات التميّز الوظيفي وزيادة فرص الترقية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3F072C-BEA7-7E97-5486-1DA74A537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Training ">
            <a:extLst>
              <a:ext uri="{FF2B5EF4-FFF2-40B4-BE49-F238E27FC236}">
                <a16:creationId xmlns:a16="http://schemas.microsoft.com/office/drawing/2014/main" id="{E7B58525-FCD9-2D5E-9886-A8D97FCBF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96050" y="1995386"/>
            <a:ext cx="3564255" cy="3564255"/>
          </a:xfrm>
          <a:prstGeom prst="rect">
            <a:avLst/>
          </a:prstGeom>
          <a:noFill/>
          <a:ln>
            <a:noFill/>
          </a:ln>
        </p:spPr>
      </p:pic>
      <p:sp>
        <p:nvSpPr>
          <p:cNvPr id="7" name="TextBox 6">
            <a:extLst>
              <a:ext uri="{FF2B5EF4-FFF2-40B4-BE49-F238E27FC236}">
                <a16:creationId xmlns:a16="http://schemas.microsoft.com/office/drawing/2014/main" id="{9461647C-9005-5C33-66C6-4A294FE90969}"/>
              </a:ext>
            </a:extLst>
          </p:cNvPr>
          <p:cNvSpPr txBox="1"/>
          <p:nvPr/>
        </p:nvSpPr>
        <p:spPr>
          <a:xfrm>
            <a:off x="5535526"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التميّز الوظيفي هو تجاوز الأداء المتوقّع وإضافة قيمة استثنائية للمؤسسة. وفقاً لدراسة أجرتها </a:t>
            </a:r>
            <a:r>
              <a:rPr lang="en-US"/>
              <a:t>McKinsey &amp; Company</a:t>
            </a:r>
            <a:r>
              <a:rPr lang="ar-SA"/>
              <a:t>، فإنّ الموظّفين المتميّزين يساهمون بنسبة تتراوح بين 400% إلى 800% أكثر من الموظفين ذوي الأداء المتوسّط</a:t>
            </a:r>
            <a:endParaRPr lang="en-US" dirty="0"/>
          </a:p>
        </p:txBody>
      </p:sp>
      <p:sp>
        <p:nvSpPr>
          <p:cNvPr id="10" name="Rectangle: Rounded Corners 9">
            <a:extLst>
              <a:ext uri="{FF2B5EF4-FFF2-40B4-BE49-F238E27FC236}">
                <a16:creationId xmlns:a16="http://schemas.microsoft.com/office/drawing/2014/main" id="{6023EECB-51DE-5B9D-FA3B-6BBDF510261A}"/>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ift up ">
            <a:extLst>
              <a:ext uri="{FF2B5EF4-FFF2-40B4-BE49-F238E27FC236}">
                <a16:creationId xmlns:a16="http://schemas.microsoft.com/office/drawing/2014/main" id="{C18B92BF-FA8D-2CFC-B705-BC113D3E0F8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5891" y="1275397"/>
            <a:ext cx="4307205" cy="4307205"/>
          </a:xfrm>
          <a:prstGeom prst="rect">
            <a:avLst/>
          </a:prstGeom>
          <a:noFill/>
          <a:ln>
            <a:noFill/>
          </a:ln>
        </p:spPr>
      </p:pic>
    </p:spTree>
    <p:extLst>
      <p:ext uri="{BB962C8B-B14F-4D97-AF65-F5344CB8AC3E}">
        <p14:creationId xmlns:p14="http://schemas.microsoft.com/office/powerpoint/2010/main" val="2016071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B2EF6-707B-38A0-53A8-B2EBFA27965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271ECBF-F990-78D4-C3C6-32F19D329133}"/>
              </a:ext>
            </a:extLst>
          </p:cNvPr>
          <p:cNvSpPr txBox="1"/>
          <p:nvPr/>
        </p:nvSpPr>
        <p:spPr>
          <a:xfrm>
            <a:off x="2779494" y="-16459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استراتيجيات التميّز الوظيفي وزيادة فرص الترقية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EFDFE72-EA68-6E94-DA08-7B37E7F3F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Rectangle: Rounded Corners 9">
            <a:extLst>
              <a:ext uri="{FF2B5EF4-FFF2-40B4-BE49-F238E27FC236}">
                <a16:creationId xmlns:a16="http://schemas.microsoft.com/office/drawing/2014/main" id="{D5332040-3B0C-5E9C-8E89-64F6D719361B}"/>
              </a:ext>
            </a:extLst>
          </p:cNvPr>
          <p:cNvSpPr/>
          <p:nvPr/>
        </p:nvSpPr>
        <p:spPr>
          <a:xfrm rot="1800000">
            <a:off x="-8010514"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ift up ">
            <a:extLst>
              <a:ext uri="{FF2B5EF4-FFF2-40B4-BE49-F238E27FC236}">
                <a16:creationId xmlns:a16="http://schemas.microsoft.com/office/drawing/2014/main" id="{E01DA1C1-8860-DF93-441D-F2996C8297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22752" y="1275397"/>
            <a:ext cx="4307205" cy="4307205"/>
          </a:xfrm>
          <a:prstGeom prst="rect">
            <a:avLst/>
          </a:prstGeom>
          <a:noFill/>
          <a:ln>
            <a:noFill/>
          </a:ln>
        </p:spPr>
      </p:pic>
      <p:sp>
        <p:nvSpPr>
          <p:cNvPr id="2" name="TextBox 1">
            <a:extLst>
              <a:ext uri="{FF2B5EF4-FFF2-40B4-BE49-F238E27FC236}">
                <a16:creationId xmlns:a16="http://schemas.microsoft.com/office/drawing/2014/main" id="{D3EEB2F8-21C4-4297-0D67-9177DA8598C8}"/>
              </a:ext>
            </a:extLst>
          </p:cNvPr>
          <p:cNvSpPr txBox="1"/>
          <p:nvPr/>
        </p:nvSpPr>
        <p:spPr>
          <a:xfrm>
            <a:off x="5535526" y="10946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التميّز الوظيفي:</a:t>
            </a:r>
            <a:endParaRPr lang="en-US"/>
          </a:p>
        </p:txBody>
      </p:sp>
      <p:grpSp>
        <p:nvGrpSpPr>
          <p:cNvPr id="31" name="Group 30">
            <a:extLst>
              <a:ext uri="{FF2B5EF4-FFF2-40B4-BE49-F238E27FC236}">
                <a16:creationId xmlns:a16="http://schemas.microsoft.com/office/drawing/2014/main" id="{517BAB69-616A-D71C-2E4D-59FBEE424B57}"/>
              </a:ext>
            </a:extLst>
          </p:cNvPr>
          <p:cNvGrpSpPr/>
          <p:nvPr/>
        </p:nvGrpSpPr>
        <p:grpSpPr>
          <a:xfrm>
            <a:off x="8514544" y="1276448"/>
            <a:ext cx="2875895" cy="3404498"/>
            <a:chOff x="8514544" y="1276448"/>
            <a:chExt cx="2875895" cy="3404498"/>
          </a:xfrm>
        </p:grpSpPr>
        <p:sp>
          <p:nvSpPr>
            <p:cNvPr id="20" name="Freeform: Shape 19">
              <a:extLst>
                <a:ext uri="{FF2B5EF4-FFF2-40B4-BE49-F238E27FC236}">
                  <a16:creationId xmlns:a16="http://schemas.microsoft.com/office/drawing/2014/main" id="{EAE3B100-9228-5D14-BAAE-0A52DF9EAA3B}"/>
                </a:ext>
              </a:extLst>
            </p:cNvPr>
            <p:cNvSpPr>
              <a:spLocks/>
            </p:cNvSpPr>
            <p:nvPr/>
          </p:nvSpPr>
          <p:spPr bwMode="auto">
            <a:xfrm>
              <a:off x="8749738" y="2807645"/>
              <a:ext cx="2191551" cy="1222691"/>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5" name="Freeform: Shape 24">
              <a:extLst>
                <a:ext uri="{FF2B5EF4-FFF2-40B4-BE49-F238E27FC236}">
                  <a16:creationId xmlns:a16="http://schemas.microsoft.com/office/drawing/2014/main" id="{600170D4-1C72-F87D-563E-7E075547264B}"/>
                </a:ext>
              </a:extLst>
            </p:cNvPr>
            <p:cNvSpPr>
              <a:spLocks/>
            </p:cNvSpPr>
            <p:nvPr/>
          </p:nvSpPr>
          <p:spPr bwMode="auto">
            <a:xfrm>
              <a:off x="9272550" y="3379726"/>
              <a:ext cx="1163175" cy="130122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30" name="TextBox 47">
              <a:extLst>
                <a:ext uri="{FF2B5EF4-FFF2-40B4-BE49-F238E27FC236}">
                  <a16:creationId xmlns:a16="http://schemas.microsoft.com/office/drawing/2014/main" id="{A9663FBD-1EF0-DCEA-598C-108E7F41B7CA}"/>
                </a:ext>
              </a:extLst>
            </p:cNvPr>
            <p:cNvSpPr txBox="1">
              <a:spLocks noChangeArrowheads="1"/>
            </p:cNvSpPr>
            <p:nvPr/>
          </p:nvSpPr>
          <p:spPr bwMode="auto">
            <a:xfrm>
              <a:off x="8514544" y="1276448"/>
              <a:ext cx="2875895" cy="132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الاستراتيجي والقيمة المضافة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14">
              <a:extLst>
                <a:ext uri="{FF2B5EF4-FFF2-40B4-BE49-F238E27FC236}">
                  <a16:creationId xmlns:a16="http://schemas.microsoft.com/office/drawing/2014/main" id="{83E001BB-3B40-C325-2BE2-D21A05D2F5A4}"/>
                </a:ext>
              </a:extLst>
            </p:cNvPr>
            <p:cNvSpPr txBox="1"/>
            <p:nvPr/>
          </p:nvSpPr>
          <p:spPr>
            <a:xfrm flipH="1">
              <a:off x="9247524" y="3429000"/>
              <a:ext cx="1241044" cy="1078634"/>
            </a:xfrm>
            <a:prstGeom prst="rect">
              <a:avLst/>
            </a:prstGeom>
            <a:noFill/>
          </p:spPr>
          <p:txBody>
            <a:bodyPr wrap="square" rtlCol="0">
              <a:noAutofit/>
            </a:bodyPr>
            <a:lstStyle/>
            <a:p>
              <a:pPr algn="ctr" rtl="0">
                <a:lnSpc>
                  <a:spcPct val="115000"/>
                </a:lnSpc>
              </a:pPr>
              <a:r>
                <a:rPr lang="en-GB" sz="60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id="{1101B3DB-6F93-4623-8A50-A4D38AB47F42}"/>
              </a:ext>
            </a:extLst>
          </p:cNvPr>
          <p:cNvGrpSpPr/>
          <p:nvPr/>
        </p:nvGrpSpPr>
        <p:grpSpPr>
          <a:xfrm>
            <a:off x="6711363" y="3379726"/>
            <a:ext cx="2377487" cy="3154424"/>
            <a:chOff x="6711363" y="3379726"/>
            <a:chExt cx="2377487" cy="3154424"/>
          </a:xfrm>
        </p:grpSpPr>
        <p:sp>
          <p:nvSpPr>
            <p:cNvPr id="19" name="Freeform: Shape 18">
              <a:extLst>
                <a:ext uri="{FF2B5EF4-FFF2-40B4-BE49-F238E27FC236}">
                  <a16:creationId xmlns:a16="http://schemas.microsoft.com/office/drawing/2014/main" id="{41746692-524D-C402-7E41-AE96790F48D3}"/>
                </a:ext>
              </a:extLst>
            </p:cNvPr>
            <p:cNvSpPr>
              <a:spLocks/>
            </p:cNvSpPr>
            <p:nvPr/>
          </p:nvSpPr>
          <p:spPr bwMode="auto">
            <a:xfrm>
              <a:off x="6768861" y="4030336"/>
              <a:ext cx="2185931" cy="1222691"/>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4" name="Freeform: Shape 23">
              <a:extLst>
                <a:ext uri="{FF2B5EF4-FFF2-40B4-BE49-F238E27FC236}">
                  <a16:creationId xmlns:a16="http://schemas.microsoft.com/office/drawing/2014/main" id="{9270872C-F403-4A3B-9C3F-E7B0305B5F00}"/>
                </a:ext>
              </a:extLst>
            </p:cNvPr>
            <p:cNvSpPr>
              <a:spLocks/>
            </p:cNvSpPr>
            <p:nvPr/>
          </p:nvSpPr>
          <p:spPr bwMode="auto">
            <a:xfrm>
              <a:off x="7274425" y="3379726"/>
              <a:ext cx="1163175" cy="130122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7" name="TextBox 38">
              <a:extLst>
                <a:ext uri="{FF2B5EF4-FFF2-40B4-BE49-F238E27FC236}">
                  <a16:creationId xmlns:a16="http://schemas.microsoft.com/office/drawing/2014/main" id="{CF753973-6ABC-1DF9-FB99-4300B44989C3}"/>
                </a:ext>
              </a:extLst>
            </p:cNvPr>
            <p:cNvSpPr txBox="1">
              <a:spLocks noChangeArrowheads="1"/>
            </p:cNvSpPr>
            <p:nvPr/>
          </p:nvSpPr>
          <p:spPr bwMode="auto">
            <a:xfrm>
              <a:off x="6711363" y="5207587"/>
              <a:ext cx="2377487" cy="132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الظهور المهني (</a:t>
              </a:r>
              <a:r>
                <a:rPr lang="en-US" sz="28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Visibility</a:t>
              </a: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6">
              <a:extLst>
                <a:ext uri="{FF2B5EF4-FFF2-40B4-BE49-F238E27FC236}">
                  <a16:creationId xmlns:a16="http://schemas.microsoft.com/office/drawing/2014/main" id="{AA8DED56-2BB8-52F3-F5BA-73F34CE78DC0}"/>
                </a:ext>
              </a:extLst>
            </p:cNvPr>
            <p:cNvSpPr txBox="1"/>
            <p:nvPr/>
          </p:nvSpPr>
          <p:spPr>
            <a:xfrm flipH="1">
              <a:off x="7211933" y="3429000"/>
              <a:ext cx="1241044" cy="107863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id="{EA5193A7-F908-1FA5-9986-D47CF3036B20}"/>
              </a:ext>
            </a:extLst>
          </p:cNvPr>
          <p:cNvGrpSpPr/>
          <p:nvPr/>
        </p:nvGrpSpPr>
        <p:grpSpPr>
          <a:xfrm>
            <a:off x="4393180" y="1319750"/>
            <a:ext cx="3012465" cy="3361196"/>
            <a:chOff x="4393180" y="1319750"/>
            <a:chExt cx="3012465" cy="3361196"/>
          </a:xfrm>
        </p:grpSpPr>
        <p:sp>
          <p:nvSpPr>
            <p:cNvPr id="18" name="Freeform: Shape 17">
              <a:extLst>
                <a:ext uri="{FF2B5EF4-FFF2-40B4-BE49-F238E27FC236}">
                  <a16:creationId xmlns:a16="http://schemas.microsoft.com/office/drawing/2014/main" id="{13FF315F-1371-C5F2-96AE-C5C6028A4D4B}"/>
                </a:ext>
              </a:extLst>
            </p:cNvPr>
            <p:cNvSpPr>
              <a:spLocks/>
            </p:cNvSpPr>
            <p:nvPr/>
          </p:nvSpPr>
          <p:spPr bwMode="auto">
            <a:xfrm>
              <a:off x="4782172" y="2807645"/>
              <a:ext cx="2185931" cy="1222691"/>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3" name="Freeform: Shape 22">
              <a:extLst>
                <a:ext uri="{FF2B5EF4-FFF2-40B4-BE49-F238E27FC236}">
                  <a16:creationId xmlns:a16="http://schemas.microsoft.com/office/drawing/2014/main" id="{9186C486-F621-889C-47DC-5268F295556C}"/>
                </a:ext>
              </a:extLst>
            </p:cNvPr>
            <p:cNvSpPr>
              <a:spLocks/>
            </p:cNvSpPr>
            <p:nvPr/>
          </p:nvSpPr>
          <p:spPr bwMode="auto">
            <a:xfrm>
              <a:off x="5293453" y="3379726"/>
              <a:ext cx="1163272" cy="130122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9" name="TextBox 44">
              <a:extLst>
                <a:ext uri="{FF2B5EF4-FFF2-40B4-BE49-F238E27FC236}">
                  <a16:creationId xmlns:a16="http://schemas.microsoft.com/office/drawing/2014/main" id="{9F9AE26F-F89B-1A5C-CC1C-F263134425E3}"/>
                </a:ext>
              </a:extLst>
            </p:cNvPr>
            <p:cNvSpPr txBox="1">
              <a:spLocks noChangeArrowheads="1"/>
            </p:cNvSpPr>
            <p:nvPr/>
          </p:nvSpPr>
          <p:spPr bwMode="auto">
            <a:xfrm>
              <a:off x="4393180" y="1319750"/>
              <a:ext cx="3012465" cy="1277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سُمعة الخبير (</a:t>
              </a:r>
              <a:r>
                <a:rPr lang="en-US" sz="28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Personal Branding</a:t>
              </a: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18">
              <a:extLst>
                <a:ext uri="{FF2B5EF4-FFF2-40B4-BE49-F238E27FC236}">
                  <a16:creationId xmlns:a16="http://schemas.microsoft.com/office/drawing/2014/main" id="{DD8A6E85-C356-F113-D29E-2536642EAADB}"/>
                </a:ext>
              </a:extLst>
            </p:cNvPr>
            <p:cNvSpPr txBox="1"/>
            <p:nvPr/>
          </p:nvSpPr>
          <p:spPr>
            <a:xfrm flipH="1">
              <a:off x="5264293" y="3429000"/>
              <a:ext cx="1241044" cy="107863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C5641915-7CE5-2E61-7B58-3EDBE087D1DB}"/>
              </a:ext>
            </a:extLst>
          </p:cNvPr>
          <p:cNvGrpSpPr/>
          <p:nvPr/>
        </p:nvGrpSpPr>
        <p:grpSpPr>
          <a:xfrm>
            <a:off x="2794707" y="3379726"/>
            <a:ext cx="2186802" cy="3095991"/>
            <a:chOff x="2794707" y="3379726"/>
            <a:chExt cx="2186802" cy="3095991"/>
          </a:xfrm>
        </p:grpSpPr>
        <p:sp>
          <p:nvSpPr>
            <p:cNvPr id="17" name="Freeform: Shape 16">
              <a:extLst>
                <a:ext uri="{FF2B5EF4-FFF2-40B4-BE49-F238E27FC236}">
                  <a16:creationId xmlns:a16="http://schemas.microsoft.com/office/drawing/2014/main" id="{BD39D02D-9144-1AC7-C2B9-FB66C7F05A39}"/>
                </a:ext>
              </a:extLst>
            </p:cNvPr>
            <p:cNvSpPr>
              <a:spLocks/>
            </p:cNvSpPr>
            <p:nvPr/>
          </p:nvSpPr>
          <p:spPr bwMode="auto">
            <a:xfrm>
              <a:off x="2794707" y="4030336"/>
              <a:ext cx="2186802" cy="1222691"/>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2" name="Freeform: Shape 21">
              <a:extLst>
                <a:ext uri="{FF2B5EF4-FFF2-40B4-BE49-F238E27FC236}">
                  <a16:creationId xmlns:a16="http://schemas.microsoft.com/office/drawing/2014/main" id="{EE37A1D6-E877-B4B6-A923-4C9C710C0996}"/>
                </a:ext>
              </a:extLst>
            </p:cNvPr>
            <p:cNvSpPr>
              <a:spLocks/>
            </p:cNvSpPr>
            <p:nvPr/>
          </p:nvSpPr>
          <p:spPr bwMode="auto">
            <a:xfrm>
              <a:off x="3306472" y="3379726"/>
              <a:ext cx="1163272" cy="130122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6" name="TextBox 35">
              <a:extLst>
                <a:ext uri="{FF2B5EF4-FFF2-40B4-BE49-F238E27FC236}">
                  <a16:creationId xmlns:a16="http://schemas.microsoft.com/office/drawing/2014/main" id="{3EDE44B3-DAE1-2D23-2026-18613E710CE2}"/>
                </a:ext>
              </a:extLst>
            </p:cNvPr>
            <p:cNvSpPr txBox="1">
              <a:spLocks noChangeArrowheads="1"/>
            </p:cNvSpPr>
            <p:nvPr/>
          </p:nvSpPr>
          <p:spPr bwMode="auto">
            <a:xfrm>
              <a:off x="2802363" y="5266020"/>
              <a:ext cx="1979809" cy="1209697"/>
            </a:xfrm>
            <a:prstGeom prst="rect">
              <a:avLst/>
            </a:prstGeom>
          </p:spPr>
          <p:txBody>
            <a:bodyPr rot="0" vert="horz" wrap="square" lIns="0" tIns="45720" rIns="0" bIns="45720" anchor="b" anchorCtr="0" upright="1">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 وتحسين العمليات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19">
              <a:extLst>
                <a:ext uri="{FF2B5EF4-FFF2-40B4-BE49-F238E27FC236}">
                  <a16:creationId xmlns:a16="http://schemas.microsoft.com/office/drawing/2014/main" id="{F4D5B7EE-11AA-E4D5-4FF3-CCD0908892FC}"/>
                </a:ext>
              </a:extLst>
            </p:cNvPr>
            <p:cNvSpPr txBox="1"/>
            <p:nvPr/>
          </p:nvSpPr>
          <p:spPr>
            <a:xfrm flipH="1">
              <a:off x="3228700" y="3429000"/>
              <a:ext cx="1241044" cy="1078634"/>
            </a:xfrm>
            <a:prstGeom prst="rect">
              <a:avLst/>
            </a:prstGeom>
            <a:noFill/>
          </p:spPr>
          <p:txBody>
            <a:bodyPr wrap="square" rtlCol="0">
              <a:noAutofit/>
            </a:bodyPr>
            <a:lstStyle/>
            <a:p>
              <a:pPr algn="ctr" rtl="0">
                <a:lnSpc>
                  <a:spcPct val="115000"/>
                </a:lnSpc>
              </a:pPr>
              <a:r>
                <a:rPr lang="en-GB" sz="60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id="{77B51548-53F1-1B11-3EB6-3A190B9B33EA}"/>
              </a:ext>
            </a:extLst>
          </p:cNvPr>
          <p:cNvGrpSpPr/>
          <p:nvPr/>
        </p:nvGrpSpPr>
        <p:grpSpPr>
          <a:xfrm>
            <a:off x="801561" y="1364862"/>
            <a:ext cx="2193258" cy="3316084"/>
            <a:chOff x="801561" y="1364862"/>
            <a:chExt cx="2193258" cy="3316084"/>
          </a:xfrm>
        </p:grpSpPr>
        <p:sp>
          <p:nvSpPr>
            <p:cNvPr id="16" name="Freeform: Shape 15">
              <a:extLst>
                <a:ext uri="{FF2B5EF4-FFF2-40B4-BE49-F238E27FC236}">
                  <a16:creationId xmlns:a16="http://schemas.microsoft.com/office/drawing/2014/main" id="{37C733F9-9758-402E-C123-26D1071131BF}"/>
                </a:ext>
              </a:extLst>
            </p:cNvPr>
            <p:cNvSpPr>
              <a:spLocks/>
            </p:cNvSpPr>
            <p:nvPr/>
          </p:nvSpPr>
          <p:spPr bwMode="auto">
            <a:xfrm>
              <a:off x="808791" y="2807645"/>
              <a:ext cx="2186028" cy="1222691"/>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1" name="Freeform: Shape 20">
              <a:extLst>
                <a:ext uri="{FF2B5EF4-FFF2-40B4-BE49-F238E27FC236}">
                  <a16:creationId xmlns:a16="http://schemas.microsoft.com/office/drawing/2014/main" id="{00409A1E-5E92-8FA8-7194-CD678298DB3B}"/>
                </a:ext>
              </a:extLst>
            </p:cNvPr>
            <p:cNvSpPr>
              <a:spLocks/>
            </p:cNvSpPr>
            <p:nvPr/>
          </p:nvSpPr>
          <p:spPr bwMode="auto">
            <a:xfrm>
              <a:off x="1320364" y="3379726"/>
              <a:ext cx="1163272" cy="130122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2800"/>
            </a:p>
          </p:txBody>
        </p:sp>
        <p:sp>
          <p:nvSpPr>
            <p:cNvPr id="28" name="TextBox 41">
              <a:extLst>
                <a:ext uri="{FF2B5EF4-FFF2-40B4-BE49-F238E27FC236}">
                  <a16:creationId xmlns:a16="http://schemas.microsoft.com/office/drawing/2014/main" id="{608EFEC2-D831-687E-FC9B-63BFEAC6DD50}"/>
                </a:ext>
              </a:extLst>
            </p:cNvPr>
            <p:cNvSpPr txBox="1">
              <a:spLocks noChangeArrowheads="1"/>
            </p:cNvSpPr>
            <p:nvPr/>
          </p:nvSpPr>
          <p:spPr bwMode="auto">
            <a:xfrm>
              <a:off x="801561" y="1364862"/>
              <a:ext cx="2108841" cy="118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تحالفات استراتيجية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20">
              <a:extLst>
                <a:ext uri="{FF2B5EF4-FFF2-40B4-BE49-F238E27FC236}">
                  <a16:creationId xmlns:a16="http://schemas.microsoft.com/office/drawing/2014/main" id="{C1D5FE75-D341-754C-1235-795FACDDE1BE}"/>
                </a:ext>
              </a:extLst>
            </p:cNvPr>
            <p:cNvSpPr txBox="1"/>
            <p:nvPr/>
          </p:nvSpPr>
          <p:spPr>
            <a:xfrm flipH="1">
              <a:off x="1282488" y="3429000"/>
              <a:ext cx="1241044" cy="1078634"/>
            </a:xfrm>
            <a:prstGeom prst="rect">
              <a:avLst/>
            </a:prstGeom>
            <a:noFill/>
          </p:spPr>
          <p:txBody>
            <a:bodyPr wrap="square" rtlCol="0">
              <a:noAutofit/>
            </a:bodyPr>
            <a:lstStyle/>
            <a:p>
              <a:pPr algn="ctr" rtl="0">
                <a:lnSpc>
                  <a:spcPct val="115000"/>
                </a:lnSpc>
              </a:pPr>
              <a:r>
                <a:rPr lang="en-GB" sz="60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487427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1"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additive="base">
                                        <p:cTn id="10" dur="500" fill="hold"/>
                                        <p:tgtEl>
                                          <p:spTgt spid="31"/>
                                        </p:tgtEl>
                                        <p:attrNameLst>
                                          <p:attrName>ppt_x</p:attrName>
                                        </p:attrNameLst>
                                      </p:cBhvr>
                                      <p:tavLst>
                                        <p:tav tm="0">
                                          <p:val>
                                            <p:strVal val="#ppt_x"/>
                                          </p:val>
                                        </p:tav>
                                        <p:tav tm="100000">
                                          <p:val>
                                            <p:strVal val="#ppt_x"/>
                                          </p:val>
                                        </p:tav>
                                      </p:tavLst>
                                    </p:anim>
                                    <p:anim calcmode="lin" valueType="num">
                                      <p:cBhvr additive="base">
                                        <p:cTn id="11"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ppt_x"/>
                                          </p:val>
                                        </p:tav>
                                        <p:tav tm="100000">
                                          <p:val>
                                            <p:strVal val="#ppt_x"/>
                                          </p:val>
                                        </p:tav>
                                      </p:tavLst>
                                    </p:anim>
                                    <p:anim calcmode="lin" valueType="num">
                                      <p:cBhvr additive="base">
                                        <p:cTn id="2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nodeType="click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920FD-C6AB-C088-5292-50661489CFA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529F69-CA69-519D-D64B-06BB9616825E}"/>
              </a:ext>
            </a:extLst>
          </p:cNvPr>
          <p:cNvSpPr txBox="1"/>
          <p:nvPr/>
        </p:nvSpPr>
        <p:spPr>
          <a:xfrm>
            <a:off x="2779494" y="-31699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واقعي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A8EB667-406A-1D7B-A44F-CEBF3C24FA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DD9FA8E1-AC6C-FD4B-BE49-DCBB55B21CFF}"/>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1FDA00-FDC3-8446-BC8C-8251B6C9801A}"/>
              </a:ext>
            </a:extLst>
          </p:cNvPr>
          <p:cNvSpPr txBox="1"/>
          <p:nvPr/>
        </p:nvSpPr>
        <p:spPr>
          <a:xfrm>
            <a:off x="5351489" y="1087028"/>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أحمد، مهندس برمجيات، طبّق استراتيجيات التميّز من خلال:</a:t>
            </a:r>
            <a:endParaRPr lang="en-US"/>
          </a:p>
        </p:txBody>
      </p:sp>
      <p:sp>
        <p:nvSpPr>
          <p:cNvPr id="5" name="TextBox 4">
            <a:extLst>
              <a:ext uri="{FF2B5EF4-FFF2-40B4-BE49-F238E27FC236}">
                <a16:creationId xmlns:a16="http://schemas.microsoft.com/office/drawing/2014/main" id="{04ACC5CD-C90B-7734-B5A2-F1398F1BBA0E}"/>
              </a:ext>
            </a:extLst>
          </p:cNvPr>
          <p:cNvSpPr txBox="1"/>
          <p:nvPr/>
        </p:nvSpPr>
        <p:spPr>
          <a:xfrm>
            <a:off x="5351489" y="2041135"/>
            <a:ext cx="6027624" cy="440120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 اقتراح وتطوير نظام أتمتة اختبارات البرمجيات وفّر 20% من وقت الفريق.</a:t>
            </a:r>
            <a:endParaRPr lang="en-US"/>
          </a:p>
          <a:p>
            <a:r>
              <a:rPr lang="ar-SA"/>
              <a:t>- تنظيم جلسة أسبوعية لمشاركة المعرفة (</a:t>
            </a:r>
            <a:r>
              <a:rPr lang="en-US"/>
              <a:t>Knowledge Sharing</a:t>
            </a:r>
            <a:r>
              <a:rPr lang="ar-SA"/>
              <a:t>) مع زملائه.</a:t>
            </a:r>
            <a:endParaRPr lang="en-US"/>
          </a:p>
          <a:p>
            <a:r>
              <a:rPr lang="ar-SA"/>
              <a:t>- المشاركة في مؤتمر تقني وتمثيل الشركة كمتحدّث.</a:t>
            </a:r>
            <a:endParaRPr lang="en-US"/>
          </a:p>
          <a:p>
            <a:r>
              <a:rPr lang="ar-SA"/>
              <a:t>- بناء شبكة علاقات مع مدراء تقنية المعلومات في الشركات الشريكة.</a:t>
            </a:r>
            <a:endParaRPr lang="en-US"/>
          </a:p>
          <a:p>
            <a:r>
              <a:rPr lang="ar-SA"/>
              <a:t>نتيجة لذلك، تمت ترقيته من مهندس برمجيات إلى قائد فريق تقني في سنتين بدلاً من المسار التقليدي الذي يستغرق 4 سنوات.</a:t>
            </a:r>
            <a:endParaRPr lang="en-US"/>
          </a:p>
        </p:txBody>
      </p:sp>
      <p:pic>
        <p:nvPicPr>
          <p:cNvPr id="3" name="Picture 2" descr="Lift up ">
            <a:extLst>
              <a:ext uri="{FF2B5EF4-FFF2-40B4-BE49-F238E27FC236}">
                <a16:creationId xmlns:a16="http://schemas.microsoft.com/office/drawing/2014/main" id="{D2D90E99-B2FD-41CF-68F4-3F11633DB5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8157" y="870324"/>
            <a:ext cx="3747560" cy="3747560"/>
          </a:xfrm>
          <a:prstGeom prst="rect">
            <a:avLst/>
          </a:prstGeom>
          <a:noFill/>
          <a:ln>
            <a:noFill/>
          </a:ln>
        </p:spPr>
      </p:pic>
    </p:spTree>
    <p:extLst>
      <p:ext uri="{BB962C8B-B14F-4D97-AF65-F5344CB8AC3E}">
        <p14:creationId xmlns:p14="http://schemas.microsoft.com/office/powerpoint/2010/main" val="13426077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CD2B2-14C8-EC74-3097-40A9B2BFF04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DB2DA8-38AB-925E-AB44-A30FF56A4ADE}"/>
              </a:ext>
            </a:extLst>
          </p:cNvPr>
          <p:cNvSpPr txBox="1"/>
          <p:nvPr/>
        </p:nvSpPr>
        <p:spPr>
          <a:xfrm>
            <a:off x="2779494" y="-12439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585018A-A7A0-623F-0AA3-CA2EA2BB02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6C12C181-3C2D-7874-FF3C-AE4A957B3949}"/>
              </a:ext>
            </a:extLst>
          </p:cNvPr>
          <p:cNvSpPr txBox="1"/>
          <p:nvPr/>
        </p:nvSpPr>
        <p:spPr>
          <a:xfrm>
            <a:off x="1002401" y="3438892"/>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خارطة مساري المهني</a:t>
            </a:r>
            <a:endParaRPr lang="en-US" dirty="0"/>
          </a:p>
        </p:txBody>
      </p:sp>
      <p:pic>
        <p:nvPicPr>
          <p:cNvPr id="3" name="Picture 2">
            <a:extLst>
              <a:ext uri="{FF2B5EF4-FFF2-40B4-BE49-F238E27FC236}">
                <a16:creationId xmlns:a16="http://schemas.microsoft.com/office/drawing/2014/main" id="{1C30051D-98A2-2925-46A2-FF09D5D63E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376307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D01FD-9BEC-E77E-045E-BA00DB0CDB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F8E0291-40F8-6AA2-A512-B15BF58327F0}"/>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3F8E38-9406-BCFC-6D33-3EB610A22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2D5D6AB-6FA9-9EE5-8532-0E4B7681E4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12EBACB2-72CA-6CD3-BD53-F11E04D31A69}"/>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للخطة:</a:t>
            </a:r>
            <a:endParaRPr lang="en-US"/>
          </a:p>
        </p:txBody>
      </p:sp>
      <p:sp>
        <p:nvSpPr>
          <p:cNvPr id="2" name="TextBox 1">
            <a:extLst>
              <a:ext uri="{FF2B5EF4-FFF2-40B4-BE49-F238E27FC236}">
                <a16:creationId xmlns:a16="http://schemas.microsoft.com/office/drawing/2014/main" id="{11588555-C6D8-BC40-0CF4-75B47A411C74}"/>
              </a:ext>
            </a:extLst>
          </p:cNvPr>
          <p:cNvSpPr txBox="1"/>
          <p:nvPr/>
        </p:nvSpPr>
        <p:spPr>
          <a:xfrm>
            <a:off x="369646" y="2241116"/>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رؤية مهنية: أن أصبح مديراً للتسويق الرقمي في شركة عالمية، أقود فريقاً إبداعياً يطوّر حملات تسويقية مبتكرة تحقّق نتائج ملموسة.</a:t>
            </a:r>
            <a:endParaRPr lang="en-US"/>
          </a:p>
        </p:txBody>
      </p:sp>
      <p:sp>
        <p:nvSpPr>
          <p:cNvPr id="3" name="TextBox 2">
            <a:extLst>
              <a:ext uri="{FF2B5EF4-FFF2-40B4-BE49-F238E27FC236}">
                <a16:creationId xmlns:a16="http://schemas.microsoft.com/office/drawing/2014/main" id="{A1A53927-A70D-C56C-03C2-5D493F2BA293}"/>
              </a:ext>
            </a:extLst>
          </p:cNvPr>
          <p:cNvSpPr txBox="1"/>
          <p:nvPr/>
        </p:nvSpPr>
        <p:spPr>
          <a:xfrm>
            <a:off x="369646" y="4386423"/>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رسالة مهنية: توظيف مهاراتي التحليلية والإبداعية لتصميم استراتيجيات تسويقية رقمية تربط العلامات التجارية بجمهورها بطرق أصيلة ومؤثرة.</a:t>
            </a:r>
            <a:endParaRPr lang="en-US"/>
          </a:p>
        </p:txBody>
      </p:sp>
    </p:spTree>
    <p:extLst>
      <p:ext uri="{BB962C8B-B14F-4D97-AF65-F5344CB8AC3E}">
        <p14:creationId xmlns:p14="http://schemas.microsoft.com/office/powerpoint/2010/main" val="12473535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B6A32-AC01-42E4-AEC9-01A087998FC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9B8B91-47A9-CDDB-CCA1-40C0B965AB73}"/>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211E2C8-36A8-5C4B-001C-A7EDD3E3F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15F8A2B-65C7-A630-133C-BC2553C79F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AEC007FC-0FA4-6149-3C9C-88E1A6B02A18}"/>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للخطة:</a:t>
            </a:r>
            <a:endParaRPr lang="en-US"/>
          </a:p>
        </p:txBody>
      </p:sp>
      <p:sp>
        <p:nvSpPr>
          <p:cNvPr id="2" name="TextBox 1">
            <a:extLst>
              <a:ext uri="{FF2B5EF4-FFF2-40B4-BE49-F238E27FC236}">
                <a16:creationId xmlns:a16="http://schemas.microsoft.com/office/drawing/2014/main" id="{51EAEC9D-FE0A-74BF-20A1-E44F9509B014}"/>
              </a:ext>
            </a:extLst>
          </p:cNvPr>
          <p:cNvSpPr txBox="1"/>
          <p:nvPr/>
        </p:nvSpPr>
        <p:spPr>
          <a:xfrm>
            <a:off x="369646" y="1783916"/>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الأهداف طويلة المدى (3-5 سنوات):</a:t>
            </a:r>
            <a:endParaRPr lang="en-US" b="1"/>
          </a:p>
          <a:p>
            <a:r>
              <a:rPr lang="ar-SA"/>
              <a:t>- الوصول لمنصب مدير التسويق الرقمي في شركة عالمية بحلول عام 2029.</a:t>
            </a:r>
            <a:endParaRPr lang="en-US"/>
          </a:p>
        </p:txBody>
      </p:sp>
      <p:sp>
        <p:nvSpPr>
          <p:cNvPr id="3" name="TextBox 2">
            <a:extLst>
              <a:ext uri="{FF2B5EF4-FFF2-40B4-BE49-F238E27FC236}">
                <a16:creationId xmlns:a16="http://schemas.microsoft.com/office/drawing/2014/main" id="{F03ECE70-AC51-1980-6EA3-24C72F030C38}"/>
              </a:ext>
            </a:extLst>
          </p:cNvPr>
          <p:cNvSpPr txBox="1"/>
          <p:nvPr/>
        </p:nvSpPr>
        <p:spPr>
          <a:xfrm>
            <a:off x="369646" y="3283794"/>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الأهداف متوسطة المدى (1-3 سنوات):</a:t>
            </a:r>
            <a:endParaRPr lang="en-US" b="1"/>
          </a:p>
          <a:p>
            <a:r>
              <a:rPr lang="ar-SA"/>
              <a:t>- الترقية لمنصب مشرف فريق التسويق الرقمي خلال 2 سنة.</a:t>
            </a:r>
            <a:endParaRPr lang="en-US"/>
          </a:p>
          <a:p>
            <a:r>
              <a:rPr lang="ar-SA"/>
              <a:t>- قيادة حملة تسويقية رقمية تزيد المبيعات بنسبة 15% خلال 18 شهراً.</a:t>
            </a:r>
            <a:endParaRPr lang="en-US"/>
          </a:p>
        </p:txBody>
      </p:sp>
      <p:sp>
        <p:nvSpPr>
          <p:cNvPr id="5" name="TextBox 4">
            <a:extLst>
              <a:ext uri="{FF2B5EF4-FFF2-40B4-BE49-F238E27FC236}">
                <a16:creationId xmlns:a16="http://schemas.microsoft.com/office/drawing/2014/main" id="{99A5D7AD-5A88-6685-BCF4-A08F0D789DF4}"/>
              </a:ext>
            </a:extLst>
          </p:cNvPr>
          <p:cNvSpPr txBox="1"/>
          <p:nvPr/>
        </p:nvSpPr>
        <p:spPr>
          <a:xfrm>
            <a:off x="369646" y="4922600"/>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الأهداف قصيرة المدى (3-12 شهر):</a:t>
            </a:r>
            <a:endParaRPr lang="en-US" b="1"/>
          </a:p>
          <a:p>
            <a:r>
              <a:rPr lang="ar-SA"/>
              <a:t>- الحصول على شهادة </a:t>
            </a:r>
            <a:r>
              <a:rPr lang="en-US"/>
              <a:t>Google Analytics Advanced</a:t>
            </a:r>
            <a:r>
              <a:rPr lang="ar-SA"/>
              <a:t> خلال 3 أشهر.</a:t>
            </a:r>
            <a:endParaRPr lang="en-US"/>
          </a:p>
          <a:p>
            <a:r>
              <a:rPr lang="ar-SA"/>
              <a:t>- إتمام دورة في إدارة الفرق الإبداعية خلال 6 أشهر.</a:t>
            </a:r>
            <a:endParaRPr lang="en-US"/>
          </a:p>
          <a:p>
            <a:r>
              <a:rPr lang="ar-SA"/>
              <a:t>- تنفيذ مشروع تسويقي يوفّر عائد استثمار قابل للقياس خلال 9 أشهر.</a:t>
            </a:r>
            <a:endParaRPr lang="en-US"/>
          </a:p>
        </p:txBody>
      </p:sp>
    </p:spTree>
    <p:extLst>
      <p:ext uri="{BB962C8B-B14F-4D97-AF65-F5344CB8AC3E}">
        <p14:creationId xmlns:p14="http://schemas.microsoft.com/office/powerpoint/2010/main" val="278767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D247D-8052-8C8B-118E-646901CB8B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91AB89F-DAFB-75B9-1D65-81002763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81F56ED-61C6-E113-7008-456C3276DCD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E341141-7ACE-F8B8-114A-EE576FFFB2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753C2F1-B10D-461B-6C21-6909EA9029BA}"/>
              </a:ext>
            </a:extLst>
          </p:cNvPr>
          <p:cNvSpPr txBox="1"/>
          <p:nvPr/>
        </p:nvSpPr>
        <p:spPr>
          <a:xfrm>
            <a:off x="5351490" y="1450075"/>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مرحباً بكم في الجلسة الأولى من برنامجنا التدريبي حول التطوير الوظيفي. في عالمنا المتسارع اليوم، أصبح فهم الواقع المهني وتحديد المسار الوظيفي المناسب من أهم متطلّبات النجاح المهني</a:t>
            </a:r>
            <a:endParaRPr lang="en-US" dirty="0"/>
          </a:p>
        </p:txBody>
      </p:sp>
      <p:sp>
        <p:nvSpPr>
          <p:cNvPr id="2" name="TextBox 1">
            <a:extLst>
              <a:ext uri="{FF2B5EF4-FFF2-40B4-BE49-F238E27FC236}">
                <a16:creationId xmlns:a16="http://schemas.microsoft.com/office/drawing/2014/main" id="{C458FF26-AE4D-5B44-1FE4-FA997A51F0DC}"/>
              </a:ext>
            </a:extLst>
          </p:cNvPr>
          <p:cNvSpPr txBox="1"/>
          <p:nvPr/>
        </p:nvSpPr>
        <p:spPr>
          <a:xfrm>
            <a:off x="5351490" y="4583684"/>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وكما قال ستيفن كوفي: "ابدأ والنهاية في ذهنك"، فمن دون رؤية واضحة وفهم عميق للواقع، تصبح رحلتنا المهنية عشوائية وغير هادفة</a:t>
            </a:r>
            <a:endParaRPr lang="en-US" dirty="0"/>
          </a:p>
        </p:txBody>
      </p:sp>
    </p:spTree>
    <p:extLst>
      <p:ext uri="{BB962C8B-B14F-4D97-AF65-F5344CB8AC3E}">
        <p14:creationId xmlns:p14="http://schemas.microsoft.com/office/powerpoint/2010/main" val="1287426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45664-91A9-331E-E965-3BD9CBC8CD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0EFADA-EB61-9D23-D8A1-1DF8DC1716CD}"/>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2DBD36F-2090-634B-F465-B26BA35B90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2EC049A-88DE-2DD6-7F1B-937FA17025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6308ED01-FEC4-D2C0-231C-18DA4ED9C56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للخطة:</a:t>
            </a:r>
            <a:endParaRPr lang="en-US"/>
          </a:p>
        </p:txBody>
      </p:sp>
      <p:sp>
        <p:nvSpPr>
          <p:cNvPr id="2" name="TextBox 1">
            <a:extLst>
              <a:ext uri="{FF2B5EF4-FFF2-40B4-BE49-F238E27FC236}">
                <a16:creationId xmlns:a16="http://schemas.microsoft.com/office/drawing/2014/main" id="{5F175980-4C05-3D84-4FC3-FE657CB092CE}"/>
              </a:ext>
            </a:extLst>
          </p:cNvPr>
          <p:cNvSpPr txBox="1"/>
          <p:nvPr/>
        </p:nvSpPr>
        <p:spPr>
          <a:xfrm>
            <a:off x="369646" y="2660216"/>
            <a:ext cx="5726353" cy="2215991"/>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تحليل الفجوات:</a:t>
            </a:r>
            <a:endParaRPr lang="en-US" b="1"/>
          </a:p>
          <a:p>
            <a:r>
              <a:rPr lang="ar-SA"/>
              <a:t>- المهارات التقنية: تعزيز مهارات تحليل البيانات وأدوات التسويق الرقمي المتقدّمة.</a:t>
            </a:r>
            <a:endParaRPr lang="en-US"/>
          </a:p>
          <a:p>
            <a:r>
              <a:rPr lang="ar-SA"/>
              <a:t>- المهارات الإدارية: تطوير مهارات إدارة الفرق وقيادة المشاريع.</a:t>
            </a:r>
            <a:endParaRPr lang="en-US"/>
          </a:p>
          <a:p>
            <a:r>
              <a:rPr lang="ar-SA"/>
              <a:t>- المعرفة: تعميق المعرفة باستراتيجيات التسويق الرقمي الناشئة.</a:t>
            </a:r>
            <a:endParaRPr lang="en-US"/>
          </a:p>
        </p:txBody>
      </p:sp>
    </p:spTree>
    <p:extLst>
      <p:ext uri="{BB962C8B-B14F-4D97-AF65-F5344CB8AC3E}">
        <p14:creationId xmlns:p14="http://schemas.microsoft.com/office/powerpoint/2010/main" val="16266714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88EFF-F3F2-4AE9-0201-81F1E99F1C6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6BD8CF4-886A-8A2F-4187-4234CA5CD8B6}"/>
              </a:ext>
            </a:extLst>
          </p:cNvPr>
          <p:cNvSpPr txBox="1"/>
          <p:nvPr/>
        </p:nvSpPr>
        <p:spPr>
          <a:xfrm>
            <a:off x="2779494" y="-12418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تعاوني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B9CC423-8C41-5E37-2CC9-C09441963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9A9AC536-530D-F001-FDCA-3C0C156E8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B68F17C8-E817-12DB-86D0-26C70DE168BD}"/>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للخطة:</a:t>
            </a:r>
            <a:endParaRPr lang="en-US"/>
          </a:p>
        </p:txBody>
      </p:sp>
      <p:sp>
        <p:nvSpPr>
          <p:cNvPr id="2" name="TextBox 1">
            <a:extLst>
              <a:ext uri="{FF2B5EF4-FFF2-40B4-BE49-F238E27FC236}">
                <a16:creationId xmlns:a16="http://schemas.microsoft.com/office/drawing/2014/main" id="{3763BA27-CD72-977F-F47B-01782E028A5E}"/>
              </a:ext>
            </a:extLst>
          </p:cNvPr>
          <p:cNvSpPr txBox="1"/>
          <p:nvPr/>
        </p:nvSpPr>
        <p:spPr>
          <a:xfrm>
            <a:off x="369646" y="2235484"/>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مسارات العمل:</a:t>
            </a:r>
            <a:endParaRPr lang="en-US" b="1"/>
          </a:p>
          <a:p>
            <a:r>
              <a:rPr lang="ar-SA"/>
              <a:t>1. التسجيل في برنامج شهادة </a:t>
            </a:r>
            <a:r>
              <a:rPr lang="en-US"/>
              <a:t>Google Analytics Advanced</a:t>
            </a:r>
            <a:r>
              <a:rPr lang="ar-SA"/>
              <a:t> (3 أشهر).</a:t>
            </a:r>
            <a:endParaRPr lang="en-US"/>
          </a:p>
          <a:p>
            <a:r>
              <a:rPr lang="ar-SA"/>
              <a:t>2. التطوّع لقيادة مشروع تسويقي صغير ضمن الفريق (6 أشهر).</a:t>
            </a:r>
            <a:endParaRPr lang="en-US"/>
          </a:p>
          <a:p>
            <a:r>
              <a:rPr lang="ar-SA"/>
              <a:t>3. حضور ورشة عمل شهرية في مجال التسويق الرقمي (مستمر).</a:t>
            </a:r>
            <a:endParaRPr lang="en-US"/>
          </a:p>
          <a:p>
            <a:r>
              <a:rPr lang="ar-SA"/>
              <a:t>4. قراءة كتاب شهرياً في مجال القيادة والتسويق الرقمي (مستمر).</a:t>
            </a:r>
            <a:endParaRPr lang="en-US"/>
          </a:p>
          <a:p>
            <a:r>
              <a:rPr lang="ar-SA"/>
              <a:t>5. بناء شبكة علاقات مع 3 مدراء تسويق عبر </a:t>
            </a:r>
            <a:r>
              <a:rPr lang="en-US"/>
              <a:t>LinkedIn</a:t>
            </a:r>
            <a:r>
              <a:rPr lang="ar-SA"/>
              <a:t> (12 شهر).</a:t>
            </a:r>
            <a:endParaRPr lang="en-US"/>
          </a:p>
        </p:txBody>
      </p:sp>
    </p:spTree>
    <p:extLst>
      <p:ext uri="{BB962C8B-B14F-4D97-AF65-F5344CB8AC3E}">
        <p14:creationId xmlns:p14="http://schemas.microsoft.com/office/powerpoint/2010/main" val="386077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B70C-F340-390A-8C8E-C1E17622CC3A}"/>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DCBFF764-AE71-B74B-88AA-EC8D80AB00AB}"/>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4DA98355-0D0C-B8C3-17C3-1B009A4357B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C680C81-23D7-448F-72FD-9E675E99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97CE0BE-0AA2-6F91-9E48-C4344DDA0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577418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723A7-AED8-D9AA-96A3-6859FA188A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480C99-F519-A4D4-7302-84BD416E7C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9A7D15A-351A-340D-706F-25984B683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E4175E1-38B8-5FF4-570A-21982B34C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386FE921-5C8A-8610-E6EA-C8B3809BE73B}"/>
              </a:ext>
            </a:extLst>
          </p:cNvPr>
          <p:cNvSpPr txBox="1"/>
          <p:nvPr/>
        </p:nvSpPr>
        <p:spPr>
          <a:xfrm>
            <a:off x="785156" y="3081131"/>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"برأيك، لماذا ينجح شخص ما في الوصول لمراتب عليا في وقت قياسي بينما يظلّ آخر في نفس منصبه لسنوات رغم امتلاكهما لنفس المؤهّلات؟"</a:t>
            </a:r>
            <a:endParaRPr lang="en-US" dirty="0"/>
          </a:p>
        </p:txBody>
      </p:sp>
    </p:spTree>
    <p:extLst>
      <p:ext uri="{BB962C8B-B14F-4D97-AF65-F5344CB8AC3E}">
        <p14:creationId xmlns:p14="http://schemas.microsoft.com/office/powerpoint/2010/main" val="3844850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744E4-D37A-D6F5-75AD-7489DAB8E6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BE877B-B9DF-EE66-7EE7-A5F8967C5EB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D4E17A-8E86-2392-B875-9384914AC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D9D45C8-B877-4163-04C6-2933F24860A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B3121294-C147-59B3-D8F6-900E1F113D0B}"/>
              </a:ext>
            </a:extLst>
          </p:cNvPr>
          <p:cNvSpPr txBox="1"/>
          <p:nvPr/>
        </p:nvSpPr>
        <p:spPr>
          <a:xfrm>
            <a:off x="5435453" y="9181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التخطيط الاستراتيجي للمسار المهني والرؤية الواضحة للأهداف</a:t>
            </a:r>
            <a:endParaRPr lang="en-US" dirty="0"/>
          </a:p>
        </p:txBody>
      </p:sp>
      <p:sp>
        <p:nvSpPr>
          <p:cNvPr id="3" name="TextBox 2">
            <a:extLst>
              <a:ext uri="{FF2B5EF4-FFF2-40B4-BE49-F238E27FC236}">
                <a16:creationId xmlns:a16="http://schemas.microsoft.com/office/drawing/2014/main" id="{A96992BE-C920-4C23-E779-EBB5535A6462}"/>
              </a:ext>
            </a:extLst>
          </p:cNvPr>
          <p:cNvSpPr txBox="1"/>
          <p:nvPr/>
        </p:nvSpPr>
        <p:spPr>
          <a:xfrm>
            <a:off x="5435453" y="157033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المهارات الناعمة مثل التواصل الفعّال والذكاء العاطفي</a:t>
            </a:r>
            <a:endParaRPr lang="en-US" dirty="0"/>
          </a:p>
        </p:txBody>
      </p:sp>
      <p:sp>
        <p:nvSpPr>
          <p:cNvPr id="10" name="TextBox 9">
            <a:extLst>
              <a:ext uri="{FF2B5EF4-FFF2-40B4-BE49-F238E27FC236}">
                <a16:creationId xmlns:a16="http://schemas.microsoft.com/office/drawing/2014/main" id="{FBD6132B-F7A5-5BA8-F610-A045A9D14693}"/>
              </a:ext>
            </a:extLst>
          </p:cNvPr>
          <p:cNvSpPr txBox="1"/>
          <p:nvPr/>
        </p:nvSpPr>
        <p:spPr>
          <a:xfrm>
            <a:off x="5435453" y="22225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شبكة علاقات مهنية قويّة والتواصل مع صنّاع القرار</a:t>
            </a:r>
            <a:endParaRPr lang="en-US" dirty="0"/>
          </a:p>
        </p:txBody>
      </p:sp>
      <p:sp>
        <p:nvSpPr>
          <p:cNvPr id="11" name="TextBox 10">
            <a:extLst>
              <a:ext uri="{FF2B5EF4-FFF2-40B4-BE49-F238E27FC236}">
                <a16:creationId xmlns:a16="http://schemas.microsoft.com/office/drawing/2014/main" id="{1BF0AE0F-0B0F-6074-14BE-0812ACEBC9BF}"/>
              </a:ext>
            </a:extLst>
          </p:cNvPr>
          <p:cNvSpPr txBox="1"/>
          <p:nvPr/>
        </p:nvSpPr>
        <p:spPr>
          <a:xfrm>
            <a:off x="5435453" y="287470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المبادرة واغتنام الفرص بدلاً من انتظار التكليف</a:t>
            </a:r>
            <a:endParaRPr lang="en-US" dirty="0"/>
          </a:p>
        </p:txBody>
      </p:sp>
      <p:sp>
        <p:nvSpPr>
          <p:cNvPr id="12" name="TextBox 11">
            <a:extLst>
              <a:ext uri="{FF2B5EF4-FFF2-40B4-BE49-F238E27FC236}">
                <a16:creationId xmlns:a16="http://schemas.microsoft.com/office/drawing/2014/main" id="{0971C392-BC92-1987-18D7-4B70DAAE6B9C}"/>
              </a:ext>
            </a:extLst>
          </p:cNvPr>
          <p:cNvSpPr txBox="1"/>
          <p:nvPr/>
        </p:nvSpPr>
        <p:spPr>
          <a:xfrm>
            <a:off x="5435453" y="352689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التعلّم المستمرّ وتطوير المهارات التقنية والمهنية</a:t>
            </a:r>
            <a:endParaRPr lang="en-US" dirty="0"/>
          </a:p>
        </p:txBody>
      </p:sp>
      <p:sp>
        <p:nvSpPr>
          <p:cNvPr id="5" name="TextBox 4">
            <a:extLst>
              <a:ext uri="{FF2B5EF4-FFF2-40B4-BE49-F238E27FC236}">
                <a16:creationId xmlns:a16="http://schemas.microsoft.com/office/drawing/2014/main" id="{B072661B-9772-9E3F-74D5-5C1A5045087F}"/>
              </a:ext>
            </a:extLst>
          </p:cNvPr>
          <p:cNvSpPr txBox="1"/>
          <p:nvPr/>
        </p:nvSpPr>
        <p:spPr>
          <a:xfrm>
            <a:off x="5435453" y="41790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الظهور والبروز المهني (</a:t>
            </a:r>
            <a:r>
              <a:rPr lang="en-US"/>
              <a:t>Visibility</a:t>
            </a:r>
            <a:r>
              <a:rPr lang="ar-SA"/>
              <a:t>) وتسويق الإنجازات</a:t>
            </a:r>
            <a:endParaRPr lang="en-US" dirty="0"/>
          </a:p>
        </p:txBody>
      </p:sp>
      <p:sp>
        <p:nvSpPr>
          <p:cNvPr id="6" name="TextBox 5">
            <a:extLst>
              <a:ext uri="{FF2B5EF4-FFF2-40B4-BE49-F238E27FC236}">
                <a16:creationId xmlns:a16="http://schemas.microsoft.com/office/drawing/2014/main" id="{C4B63C0D-6F3A-2A7C-8289-9CAEA1AE178F}"/>
              </a:ext>
            </a:extLst>
          </p:cNvPr>
          <p:cNvSpPr txBox="1"/>
          <p:nvPr/>
        </p:nvSpPr>
        <p:spPr>
          <a:xfrm>
            <a:off x="5435453" y="483127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التكيّف مع التغييرات وسرعة استيعاب متطلّبات سوق العمل المتغيّرة</a:t>
            </a:r>
            <a:endParaRPr lang="en-US" dirty="0"/>
          </a:p>
        </p:txBody>
      </p:sp>
      <p:sp>
        <p:nvSpPr>
          <p:cNvPr id="7" name="TextBox 6">
            <a:extLst>
              <a:ext uri="{FF2B5EF4-FFF2-40B4-BE49-F238E27FC236}">
                <a16:creationId xmlns:a16="http://schemas.microsoft.com/office/drawing/2014/main" id="{D22FFF63-D187-956D-6EE4-F0AC3FDFD3FF}"/>
              </a:ext>
            </a:extLst>
          </p:cNvPr>
          <p:cNvSpPr txBox="1"/>
          <p:nvPr/>
        </p:nvSpPr>
        <p:spPr>
          <a:xfrm>
            <a:off x="5435453" y="594449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اتّخاذ مخاطرات محسوبة والخروج من منطقة الراحة</a:t>
            </a:r>
            <a:endParaRPr lang="en-US" dirty="0"/>
          </a:p>
        </p:txBody>
      </p:sp>
    </p:spTree>
    <p:extLst>
      <p:ext uri="{BB962C8B-B14F-4D97-AF65-F5344CB8AC3E}">
        <p14:creationId xmlns:p14="http://schemas.microsoft.com/office/powerpoint/2010/main" val="1798975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11" grpId="0"/>
      <p:bldP spid="12" grpId="0"/>
      <p:bldP spid="5" grpId="0"/>
      <p:bldP spid="6" grpId="0"/>
      <p:bldP spid="7"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TotalTime>
  <Words>3793</Words>
  <Application>Microsoft Office PowerPoint</Application>
  <PresentationFormat>شاشة عريضة</PresentationFormat>
  <Paragraphs>593</Paragraphs>
  <Slides>62</Slides>
  <Notes>61</Notes>
  <HiddenSlides>0</HiddenSlides>
  <MMClips>0</MMClips>
  <ScaleCrop>false</ScaleCrop>
  <HeadingPairs>
    <vt:vector size="6" baseType="variant">
      <vt:variant>
        <vt:lpstr>الخطوط المستخدمة</vt:lpstr>
      </vt:variant>
      <vt:variant>
        <vt:i4>7</vt:i4>
      </vt:variant>
      <vt:variant>
        <vt:lpstr>نسق</vt:lpstr>
      </vt:variant>
      <vt:variant>
        <vt:i4>1</vt:i4>
      </vt:variant>
      <vt:variant>
        <vt:lpstr>عناوين الشرائح</vt:lpstr>
      </vt:variant>
      <vt:variant>
        <vt:i4>62</vt:i4>
      </vt:variant>
    </vt:vector>
  </HeadingPairs>
  <TitlesOfParts>
    <vt:vector size="70" baseType="lpstr">
      <vt:lpstr>ADLaM Display</vt:lpstr>
      <vt:lpstr>Adobe Arabic</vt:lpstr>
      <vt:lpstr>Arial</vt:lpstr>
      <vt:lpstr>Calibri</vt:lpstr>
      <vt:lpstr>DIN Next LT Arabic</vt:lpstr>
      <vt:lpstr>GE Dinar Two</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1252</cp:revision>
  <cp:lastPrinted>2023-07-16T13:31:37Z</cp:lastPrinted>
  <dcterms:created xsi:type="dcterms:W3CDTF">2020-01-20T05:08:25Z</dcterms:created>
  <dcterms:modified xsi:type="dcterms:W3CDTF">2026-06-07T06:23:43Z</dcterms:modified>
</cp:coreProperties>
</file>